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4"/>
  </p:notesMasterIdLst>
  <p:sldIdLst>
    <p:sldId id="256" r:id="rId2"/>
    <p:sldId id="367" r:id="rId3"/>
    <p:sldId id="373" r:id="rId4"/>
    <p:sldId id="374" r:id="rId5"/>
    <p:sldId id="375" r:id="rId6"/>
    <p:sldId id="376" r:id="rId7"/>
    <p:sldId id="380" r:id="rId8"/>
    <p:sldId id="377" r:id="rId9"/>
    <p:sldId id="378" r:id="rId10"/>
    <p:sldId id="379" r:id="rId11"/>
    <p:sldId id="381" r:id="rId12"/>
    <p:sldId id="392" r:id="rId13"/>
    <p:sldId id="382" r:id="rId14"/>
    <p:sldId id="393" r:id="rId15"/>
    <p:sldId id="394" r:id="rId16"/>
    <p:sldId id="384" r:id="rId17"/>
    <p:sldId id="385" r:id="rId18"/>
    <p:sldId id="386" r:id="rId19"/>
    <p:sldId id="387" r:id="rId20"/>
    <p:sldId id="388" r:id="rId21"/>
    <p:sldId id="389" r:id="rId22"/>
    <p:sldId id="390" r:id="rId23"/>
    <p:sldId id="391" r:id="rId24"/>
    <p:sldId id="395" r:id="rId25"/>
    <p:sldId id="396" r:id="rId26"/>
    <p:sldId id="397" r:id="rId27"/>
    <p:sldId id="372" r:id="rId28"/>
    <p:sldId id="399" r:id="rId29"/>
    <p:sldId id="400" r:id="rId30"/>
    <p:sldId id="401" r:id="rId31"/>
    <p:sldId id="405" r:id="rId32"/>
    <p:sldId id="406" r:id="rId33"/>
    <p:sldId id="402" r:id="rId34"/>
    <p:sldId id="403" r:id="rId35"/>
    <p:sldId id="404" r:id="rId36"/>
    <p:sldId id="407" r:id="rId37"/>
    <p:sldId id="408" r:id="rId38"/>
    <p:sldId id="370" r:id="rId39"/>
    <p:sldId id="347" r:id="rId40"/>
    <p:sldId id="418" r:id="rId41"/>
    <p:sldId id="419" r:id="rId42"/>
    <p:sldId id="420" r:id="rId43"/>
    <p:sldId id="421" r:id="rId44"/>
    <p:sldId id="422" r:id="rId45"/>
    <p:sldId id="428" r:id="rId46"/>
    <p:sldId id="430" r:id="rId47"/>
    <p:sldId id="436" r:id="rId48"/>
    <p:sldId id="431" r:id="rId49"/>
    <p:sldId id="432" r:id="rId50"/>
    <p:sldId id="433" r:id="rId51"/>
    <p:sldId id="425" r:id="rId52"/>
    <p:sldId id="434" r:id="rId53"/>
    <p:sldId id="437" r:id="rId54"/>
    <p:sldId id="429" r:id="rId55"/>
    <p:sldId id="435" r:id="rId56"/>
    <p:sldId id="438" r:id="rId57"/>
    <p:sldId id="439" r:id="rId58"/>
    <p:sldId id="444" r:id="rId59"/>
    <p:sldId id="445" r:id="rId60"/>
    <p:sldId id="440" r:id="rId61"/>
    <p:sldId id="441" r:id="rId62"/>
    <p:sldId id="442" r:id="rId63"/>
    <p:sldId id="443" r:id="rId64"/>
    <p:sldId id="446" r:id="rId65"/>
    <p:sldId id="447" r:id="rId66"/>
    <p:sldId id="448" r:id="rId67"/>
    <p:sldId id="449" r:id="rId68"/>
    <p:sldId id="450" r:id="rId69"/>
    <p:sldId id="451" r:id="rId70"/>
    <p:sldId id="452" r:id="rId71"/>
    <p:sldId id="453" r:id="rId72"/>
    <p:sldId id="457" r:id="rId73"/>
    <p:sldId id="461" r:id="rId74"/>
    <p:sldId id="462" r:id="rId75"/>
    <p:sldId id="463" r:id="rId76"/>
    <p:sldId id="460" r:id="rId77"/>
    <p:sldId id="458" r:id="rId78"/>
    <p:sldId id="459" r:id="rId79"/>
    <p:sldId id="465" r:id="rId80"/>
    <p:sldId id="474" r:id="rId81"/>
    <p:sldId id="466" r:id="rId82"/>
    <p:sldId id="475" r:id="rId83"/>
    <p:sldId id="478" r:id="rId84"/>
    <p:sldId id="479" r:id="rId85"/>
    <p:sldId id="467" r:id="rId86"/>
    <p:sldId id="468" r:id="rId87"/>
    <p:sldId id="469" r:id="rId88"/>
    <p:sldId id="470" r:id="rId89"/>
    <p:sldId id="471" r:id="rId90"/>
    <p:sldId id="472" r:id="rId91"/>
    <p:sldId id="480" r:id="rId92"/>
    <p:sldId id="481" r:id="rId93"/>
    <p:sldId id="482" r:id="rId94"/>
    <p:sldId id="483" r:id="rId95"/>
    <p:sldId id="485" r:id="rId96"/>
    <p:sldId id="486" r:id="rId97"/>
    <p:sldId id="484" r:id="rId98"/>
    <p:sldId id="487" r:id="rId99"/>
    <p:sldId id="473" r:id="rId100"/>
    <p:sldId id="464" r:id="rId101"/>
    <p:sldId id="477" r:id="rId102"/>
    <p:sldId id="476"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hammad Shahid Bhatti" initials="MS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38" autoAdjust="0"/>
    <p:restoredTop sz="91988" autoAdjust="0"/>
  </p:normalViewPr>
  <p:slideViewPr>
    <p:cSldViewPr snapToGrid="0">
      <p:cViewPr>
        <p:scale>
          <a:sx n="46" d="100"/>
          <a:sy n="46" d="100"/>
        </p:scale>
        <p:origin x="-91" y="-442"/>
      </p:cViewPr>
      <p:guideLst>
        <p:guide orient="horz" pos="2160"/>
        <p:guide pos="3840"/>
      </p:guideLst>
    </p:cSldViewPr>
  </p:slideViewPr>
  <p:outlineViewPr>
    <p:cViewPr>
      <p:scale>
        <a:sx n="33" d="100"/>
        <a:sy n="33" d="100"/>
      </p:scale>
      <p:origin x="0" y="2251"/>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AC90C-4EBB-4776-80E0-F69738EF3565}" type="datetimeFigureOut">
              <a:rPr lang="en-US" smtClean="0"/>
              <a:t>10/18/2019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EB3F6-C2FC-4428-B847-2E20F59B00FE}" type="slidenum">
              <a:rPr lang="en-US" smtClean="0"/>
              <a:t>‹#›</a:t>
            </a:fld>
            <a:endParaRPr lang="en-US"/>
          </a:p>
        </p:txBody>
      </p:sp>
    </p:spTree>
    <p:extLst>
      <p:ext uri="{BB962C8B-B14F-4D97-AF65-F5344CB8AC3E}">
        <p14:creationId xmlns:p14="http://schemas.microsoft.com/office/powerpoint/2010/main" val="1445488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omic Sans MS" pitchFamily="66" charset="0"/>
                <a:ea typeface="ＭＳ Ｐゴシック" pitchFamily="34" charset="-128"/>
              </a:defRPr>
            </a:lvl1pPr>
            <a:lvl2pPr marL="742950" indent="-285750" eaLnBrk="0" hangingPunct="0">
              <a:spcBef>
                <a:spcPct val="30000"/>
              </a:spcBef>
              <a:defRPr sz="1200">
                <a:solidFill>
                  <a:schemeClr val="tx1"/>
                </a:solidFill>
                <a:latin typeface="Comic Sans MS" pitchFamily="66" charset="0"/>
                <a:ea typeface="ＭＳ Ｐゴシック" pitchFamily="34" charset="-128"/>
              </a:defRPr>
            </a:lvl2pPr>
            <a:lvl3pPr marL="1143000" indent="-228600" eaLnBrk="0" hangingPunct="0">
              <a:spcBef>
                <a:spcPct val="30000"/>
              </a:spcBef>
              <a:defRPr sz="1200">
                <a:solidFill>
                  <a:schemeClr val="tx1"/>
                </a:solidFill>
                <a:latin typeface="Comic Sans MS" pitchFamily="66" charset="0"/>
                <a:ea typeface="ＭＳ Ｐゴシック" pitchFamily="34" charset="-128"/>
              </a:defRPr>
            </a:lvl3pPr>
            <a:lvl4pPr marL="1600200" indent="-228600" eaLnBrk="0" hangingPunct="0">
              <a:spcBef>
                <a:spcPct val="30000"/>
              </a:spcBef>
              <a:defRPr sz="1200">
                <a:solidFill>
                  <a:schemeClr val="tx1"/>
                </a:solidFill>
                <a:latin typeface="Comic Sans MS" pitchFamily="66" charset="0"/>
                <a:ea typeface="ＭＳ Ｐゴシック" pitchFamily="34" charset="-128"/>
              </a:defRPr>
            </a:lvl4pPr>
            <a:lvl5pPr marL="2057400" indent="-228600" eaLnBrk="0" hangingPunct="0">
              <a:spcBef>
                <a:spcPct val="30000"/>
              </a:spcBef>
              <a:defRPr sz="1200">
                <a:solidFill>
                  <a:schemeClr val="tx1"/>
                </a:solidFill>
                <a:latin typeface="Comic Sans MS" pitchFamily="66"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9pPr>
          </a:lstStyle>
          <a:p>
            <a:pPr>
              <a:spcBef>
                <a:spcPct val="0"/>
              </a:spcBef>
            </a:pPr>
            <a:fld id="{B3AAD2FB-F4CD-427B-B143-4445861BBEED}" type="slidenum">
              <a:rPr lang="en-US" altLang="en-US" smtClean="0"/>
              <a:pPr>
                <a:spcBef>
                  <a:spcPct val="0"/>
                </a:spcBef>
              </a:pPr>
              <a:t>48</a:t>
            </a:fld>
            <a:endParaRPr lang="en-US" altLang="en-US" smtClean="0"/>
          </a:p>
        </p:txBody>
      </p:sp>
      <p:sp>
        <p:nvSpPr>
          <p:cNvPr id="17411" name="Rectangle 2"/>
          <p:cNvSpPr>
            <a:spLocks noGrp="1" noRot="1" noChangeAspect="1" noChangeArrowheads="1" noTextEdit="1"/>
          </p:cNvSpPr>
          <p:nvPr>
            <p:ph type="sldImg"/>
          </p:nvPr>
        </p:nvSpPr>
        <p:spPr>
          <a:xfrm>
            <a:off x="385763" y="687388"/>
            <a:ext cx="6088062" cy="3425825"/>
          </a:xfrm>
          <a:solidFill>
            <a:srgbClr val="FFFFFF"/>
          </a:solidFill>
          <a:ln/>
        </p:spPr>
      </p:sp>
      <p:sp>
        <p:nvSpPr>
          <p:cNvPr id="1741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93" tIns="43247" rIns="86493" bIns="43247"/>
          <a:lstStyle/>
          <a:p>
            <a:pPr eaLnBrk="1" hangingPunct="1"/>
            <a:endParaRPr lang="en-US" altLang="en-US" dirty="0" smtClean="0">
              <a:latin typeface="Comic Sans MS" pitchFamily="66" charset="0"/>
              <a:ea typeface="ＭＳ Ｐゴシック"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omic Sans MS" pitchFamily="66" charset="0"/>
                <a:ea typeface="ＭＳ Ｐゴシック" pitchFamily="34" charset="-128"/>
              </a:defRPr>
            </a:lvl1pPr>
            <a:lvl2pPr marL="742950" indent="-285750" eaLnBrk="0" hangingPunct="0">
              <a:spcBef>
                <a:spcPct val="30000"/>
              </a:spcBef>
              <a:defRPr sz="1200">
                <a:solidFill>
                  <a:schemeClr val="tx1"/>
                </a:solidFill>
                <a:latin typeface="Comic Sans MS" pitchFamily="66" charset="0"/>
                <a:ea typeface="ＭＳ Ｐゴシック" pitchFamily="34" charset="-128"/>
              </a:defRPr>
            </a:lvl2pPr>
            <a:lvl3pPr marL="1143000" indent="-228600" eaLnBrk="0" hangingPunct="0">
              <a:spcBef>
                <a:spcPct val="30000"/>
              </a:spcBef>
              <a:defRPr sz="1200">
                <a:solidFill>
                  <a:schemeClr val="tx1"/>
                </a:solidFill>
                <a:latin typeface="Comic Sans MS" pitchFamily="66" charset="0"/>
                <a:ea typeface="ＭＳ Ｐゴシック" pitchFamily="34" charset="-128"/>
              </a:defRPr>
            </a:lvl3pPr>
            <a:lvl4pPr marL="1600200" indent="-228600" eaLnBrk="0" hangingPunct="0">
              <a:spcBef>
                <a:spcPct val="30000"/>
              </a:spcBef>
              <a:defRPr sz="1200">
                <a:solidFill>
                  <a:schemeClr val="tx1"/>
                </a:solidFill>
                <a:latin typeface="Comic Sans MS" pitchFamily="66" charset="0"/>
                <a:ea typeface="ＭＳ Ｐゴシック" pitchFamily="34" charset="-128"/>
              </a:defRPr>
            </a:lvl4pPr>
            <a:lvl5pPr marL="2057400" indent="-228600" eaLnBrk="0" hangingPunct="0">
              <a:spcBef>
                <a:spcPct val="30000"/>
              </a:spcBef>
              <a:defRPr sz="1200">
                <a:solidFill>
                  <a:schemeClr val="tx1"/>
                </a:solidFill>
                <a:latin typeface="Comic Sans MS" pitchFamily="66"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9pPr>
          </a:lstStyle>
          <a:p>
            <a:pPr>
              <a:spcBef>
                <a:spcPct val="0"/>
              </a:spcBef>
            </a:pPr>
            <a:fld id="{B86E4D3C-02EF-477F-BBF5-34D996D62598}" type="slidenum">
              <a:rPr lang="en-US" altLang="en-US" smtClean="0"/>
              <a:pPr>
                <a:spcBef>
                  <a:spcPct val="0"/>
                </a:spcBef>
              </a:pPr>
              <a:t>49</a:t>
            </a:fld>
            <a:endParaRPr lang="en-US" altLang="en-US" smtClean="0"/>
          </a:p>
        </p:txBody>
      </p:sp>
      <p:sp>
        <p:nvSpPr>
          <p:cNvPr id="18435" name="Rectangle 2"/>
          <p:cNvSpPr>
            <a:spLocks noGrp="1" noRot="1" noChangeAspect="1" noChangeArrowheads="1" noTextEdit="1"/>
          </p:cNvSpPr>
          <p:nvPr>
            <p:ph type="sldImg"/>
          </p:nvPr>
        </p:nvSpPr>
        <p:spPr>
          <a:xfrm>
            <a:off x="385763" y="687388"/>
            <a:ext cx="6088062" cy="3425825"/>
          </a:xfrm>
          <a:solidFill>
            <a:srgbClr val="FFFFFF"/>
          </a:solidFill>
          <a:ln/>
        </p:spPr>
      </p:sp>
      <p:sp>
        <p:nvSpPr>
          <p:cNvPr id="184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93" tIns="43247" rIns="86493" bIns="43247"/>
          <a:lstStyle/>
          <a:p>
            <a:pPr eaLnBrk="1" hangingPunct="1"/>
            <a:endParaRPr lang="en-US" altLang="en-US" dirty="0" smtClean="0">
              <a:latin typeface="Comic Sans MS" pitchFamily="66"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omic Sans MS" pitchFamily="66" charset="0"/>
                <a:ea typeface="ＭＳ Ｐゴシック" pitchFamily="34" charset="-128"/>
              </a:defRPr>
            </a:lvl1pPr>
            <a:lvl2pPr marL="742950" indent="-285750" eaLnBrk="0" hangingPunct="0">
              <a:spcBef>
                <a:spcPct val="30000"/>
              </a:spcBef>
              <a:defRPr sz="1200">
                <a:solidFill>
                  <a:schemeClr val="tx1"/>
                </a:solidFill>
                <a:latin typeface="Comic Sans MS" pitchFamily="66" charset="0"/>
                <a:ea typeface="ＭＳ Ｐゴシック" pitchFamily="34" charset="-128"/>
              </a:defRPr>
            </a:lvl2pPr>
            <a:lvl3pPr marL="1143000" indent="-228600" eaLnBrk="0" hangingPunct="0">
              <a:spcBef>
                <a:spcPct val="30000"/>
              </a:spcBef>
              <a:defRPr sz="1200">
                <a:solidFill>
                  <a:schemeClr val="tx1"/>
                </a:solidFill>
                <a:latin typeface="Comic Sans MS" pitchFamily="66" charset="0"/>
                <a:ea typeface="ＭＳ Ｐゴシック" pitchFamily="34" charset="-128"/>
              </a:defRPr>
            </a:lvl3pPr>
            <a:lvl4pPr marL="1600200" indent="-228600" eaLnBrk="0" hangingPunct="0">
              <a:spcBef>
                <a:spcPct val="30000"/>
              </a:spcBef>
              <a:defRPr sz="1200">
                <a:solidFill>
                  <a:schemeClr val="tx1"/>
                </a:solidFill>
                <a:latin typeface="Comic Sans MS" pitchFamily="66" charset="0"/>
                <a:ea typeface="ＭＳ Ｐゴシック" pitchFamily="34" charset="-128"/>
              </a:defRPr>
            </a:lvl4pPr>
            <a:lvl5pPr marL="2057400" indent="-228600" eaLnBrk="0" hangingPunct="0">
              <a:spcBef>
                <a:spcPct val="30000"/>
              </a:spcBef>
              <a:defRPr sz="1200">
                <a:solidFill>
                  <a:schemeClr val="tx1"/>
                </a:solidFill>
                <a:latin typeface="Comic Sans MS" pitchFamily="66" charset="0"/>
                <a:ea typeface="ＭＳ Ｐゴシック" pitchFamily="34" charset="-128"/>
              </a:defRPr>
            </a:lvl5pPr>
            <a:lvl6pPr marL="25146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6pPr>
            <a:lvl7pPr marL="29718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7pPr>
            <a:lvl8pPr marL="34290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8pPr>
            <a:lvl9pPr marL="3886200" indent="-228600" eaLnBrk="0" fontAlgn="base" hangingPunct="0">
              <a:spcBef>
                <a:spcPct val="30000"/>
              </a:spcBef>
              <a:spcAft>
                <a:spcPct val="0"/>
              </a:spcAft>
              <a:defRPr sz="1200">
                <a:solidFill>
                  <a:schemeClr val="tx1"/>
                </a:solidFill>
                <a:latin typeface="Comic Sans MS" pitchFamily="66" charset="0"/>
                <a:ea typeface="ＭＳ Ｐゴシック" pitchFamily="34" charset="-128"/>
              </a:defRPr>
            </a:lvl9pPr>
          </a:lstStyle>
          <a:p>
            <a:pPr>
              <a:spcBef>
                <a:spcPct val="0"/>
              </a:spcBef>
            </a:pPr>
            <a:fld id="{0AB07CFC-E25E-46B4-A1EB-E6713156C020}" type="slidenum">
              <a:rPr lang="en-US" altLang="en-US" smtClean="0"/>
              <a:pPr>
                <a:spcBef>
                  <a:spcPct val="0"/>
                </a:spcBef>
              </a:pPr>
              <a:t>50</a:t>
            </a:fld>
            <a:endParaRPr lang="en-US" altLang="en-US" smtClean="0"/>
          </a:p>
        </p:txBody>
      </p:sp>
      <p:sp>
        <p:nvSpPr>
          <p:cNvPr id="19459" name="Rectangle 2"/>
          <p:cNvSpPr>
            <a:spLocks noGrp="1" noRot="1" noChangeAspect="1" noChangeArrowheads="1" noTextEdit="1"/>
          </p:cNvSpPr>
          <p:nvPr>
            <p:ph type="sldImg"/>
          </p:nvPr>
        </p:nvSpPr>
        <p:spPr>
          <a:xfrm>
            <a:off x="385763" y="687388"/>
            <a:ext cx="6088062" cy="3425825"/>
          </a:xfrm>
          <a:solidFill>
            <a:srgbClr val="FFFFFF"/>
          </a:solidFill>
          <a:ln/>
        </p:spPr>
      </p:sp>
      <p:sp>
        <p:nvSpPr>
          <p:cNvPr id="19460"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93" tIns="43247" rIns="86493" bIns="43247"/>
          <a:lstStyle/>
          <a:p>
            <a:pPr eaLnBrk="1" hangingPunct="1"/>
            <a:endParaRPr lang="en-US" altLang="en-US" dirty="0" smtClean="0">
              <a:latin typeface="Comic Sans MS" pitchFamily="66"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1618" name="Rectangle 2"/>
          <p:cNvSpPr>
            <a:spLocks noGrp="1" noChangeArrowheads="1"/>
          </p:cNvSpPr>
          <p:nvPr>
            <p:ph type="ctrTitle"/>
          </p:nvPr>
        </p:nvSpPr>
        <p:spPr>
          <a:xfrm>
            <a:off x="914400" y="2286000"/>
            <a:ext cx="7010400" cy="1143000"/>
          </a:xfrm>
        </p:spPr>
        <p:txBody>
          <a:bodyPr/>
          <a:lstStyle>
            <a:lvl1pPr algn="r">
              <a:defRPr/>
            </a:lvl1pPr>
          </a:lstStyle>
          <a:p>
            <a:pPr lvl="0"/>
            <a:r>
              <a:rPr lang="en-US" noProof="0"/>
              <a:t>Click to edit Master title style</a:t>
            </a:r>
          </a:p>
        </p:txBody>
      </p:sp>
      <p:sp>
        <p:nvSpPr>
          <p:cNvPr id="111619" name="Rectangle 3"/>
          <p:cNvSpPr>
            <a:spLocks noGrp="1" noChangeArrowheads="1"/>
          </p:cNvSpPr>
          <p:nvPr>
            <p:ph type="subTitle" idx="1"/>
          </p:nvPr>
        </p:nvSpPr>
        <p:spPr>
          <a:xfrm>
            <a:off x="1828800" y="3886200"/>
            <a:ext cx="6096000" cy="1752600"/>
          </a:xfrm>
        </p:spPr>
        <p:txBody>
          <a:bodyPr/>
          <a:lstStyle>
            <a:lvl1pPr marL="0" indent="0" algn="r">
              <a:buFontTx/>
              <a:buNone/>
              <a:defRPr/>
            </a:lvl1pPr>
          </a:lstStyle>
          <a:p>
            <a:pPr lvl="0"/>
            <a:r>
              <a:rPr lang="en-US" noProof="0"/>
              <a:t>Click to edit Master subtitle style</a:t>
            </a:r>
          </a:p>
        </p:txBody>
      </p:sp>
      <p:sp>
        <p:nvSpPr>
          <p:cNvPr id="9" name="Rectangle 4"/>
          <p:cNvSpPr>
            <a:spLocks noGrp="1" noChangeArrowheads="1"/>
          </p:cNvSpPr>
          <p:nvPr>
            <p:ph type="dt" sz="half" idx="10"/>
          </p:nvPr>
        </p:nvSpPr>
        <p:spPr bwMode="auto">
          <a:xfrm>
            <a:off x="914400" y="6248400"/>
            <a:ext cx="25400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defRPr sz="1400">
                <a:solidFill>
                  <a:schemeClr val="tx1"/>
                </a:solidFill>
                <a:latin typeface="Times New Roman" charset="0"/>
                <a:ea typeface="+mn-ea"/>
                <a:cs typeface="+mn-cs"/>
              </a:defRPr>
            </a:lvl1pPr>
          </a:lstStyle>
          <a:p>
            <a:pPr>
              <a:defRPr/>
            </a:pPr>
            <a:endParaRPr lang="en-US"/>
          </a:p>
        </p:txBody>
      </p:sp>
      <p:sp>
        <p:nvSpPr>
          <p:cNvPr id="10" name="Rectangle 5"/>
          <p:cNvSpPr>
            <a:spLocks noGrp="1" noChangeArrowheads="1"/>
          </p:cNvSpPr>
          <p:nvPr>
            <p:ph type="ftr" sz="quarter" idx="11"/>
          </p:nvPr>
        </p:nvSpPr>
        <p:spPr bwMode="auto">
          <a:xfrm>
            <a:off x="4165600" y="6248400"/>
            <a:ext cx="3860800" cy="4572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0" hangingPunct="0">
              <a:defRPr sz="1400">
                <a:solidFill>
                  <a:schemeClr val="tx1"/>
                </a:solidFill>
                <a:latin typeface="Times New Roman" charset="0"/>
                <a:ea typeface="+mn-ea"/>
                <a:cs typeface="+mn-cs"/>
              </a:defRPr>
            </a:lvl1pPr>
          </a:lstStyle>
          <a:p>
            <a:pPr>
              <a:defRPr/>
            </a:pPr>
            <a:endParaRPr lang="en-US" dirty="0"/>
          </a:p>
        </p:txBody>
      </p:sp>
      <p:sp>
        <p:nvSpPr>
          <p:cNvPr id="11" name="Rectangle 6"/>
          <p:cNvSpPr>
            <a:spLocks noGrp="1" noChangeArrowheads="1"/>
          </p:cNvSpPr>
          <p:nvPr>
            <p:ph type="sldNum" sz="quarter" idx="12"/>
          </p:nvPr>
        </p:nvSpPr>
        <p:spPr>
          <a:xfrm>
            <a:off x="8737600" y="6248400"/>
            <a:ext cx="2540000" cy="457200"/>
          </a:xfrm>
        </p:spPr>
        <p:txBody>
          <a:bodyPr/>
          <a:lstStyle>
            <a:lvl1pPr>
              <a:defRPr/>
            </a:lvl1pPr>
          </a:lstStyle>
          <a:p>
            <a:pPr>
              <a:defRPr/>
            </a:pPr>
            <a:fld id="{6E0F4670-803E-43BB-88DF-5661A6189500}" type="slidenum">
              <a:rPr lang="en-US"/>
              <a:pPr>
                <a:defRPr/>
              </a:pPr>
              <a:t>‹#›</a:t>
            </a:fld>
            <a:endParaRPr lang="en-US"/>
          </a:p>
        </p:txBody>
      </p:sp>
      <p:pic>
        <p:nvPicPr>
          <p:cNvPr id="12" name="Picture 11">
            <a:extLst>
              <a:ext uri="{FF2B5EF4-FFF2-40B4-BE49-F238E27FC236}">
                <a16:creationId xmlns:a16="http://schemas.microsoft.com/office/drawing/2014/main" xmlns="" id="{B0FB9137-E245-45DC-BFC4-8252C3287DD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91700" y="4149784"/>
            <a:ext cx="1485900" cy="1483971"/>
          </a:xfrm>
          <a:prstGeom prst="rect">
            <a:avLst/>
          </a:prstGeom>
        </p:spPr>
      </p:pic>
    </p:spTree>
    <p:extLst>
      <p:ext uri="{BB962C8B-B14F-4D97-AF65-F5344CB8AC3E}">
        <p14:creationId xmlns:p14="http://schemas.microsoft.com/office/powerpoint/2010/main" val="1099058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DF21F3F8-9CA6-4527-BA94-2AD9EBB2EDC7}" type="slidenum">
              <a:rPr lang="en-US"/>
              <a:pPr>
                <a:defRPr/>
              </a:pPr>
              <a:t>‹#›</a:t>
            </a:fld>
            <a:endParaRPr lang="en-US"/>
          </a:p>
        </p:txBody>
      </p:sp>
    </p:spTree>
    <p:extLst>
      <p:ext uri="{BB962C8B-B14F-4D97-AF65-F5344CB8AC3E}">
        <p14:creationId xmlns:p14="http://schemas.microsoft.com/office/powerpoint/2010/main" val="4014575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0"/>
            <a:ext cx="2590800" cy="6553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0"/>
            <a:ext cx="7569200" cy="6553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4073B5F2-26B1-48C1-8DE9-14E11CD897A0}" type="slidenum">
              <a:rPr lang="en-US"/>
              <a:pPr>
                <a:defRPr/>
              </a:pPr>
              <a:t>‹#›</a:t>
            </a:fld>
            <a:endParaRPr lang="en-US"/>
          </a:p>
        </p:txBody>
      </p:sp>
    </p:spTree>
    <p:extLst>
      <p:ext uri="{BB962C8B-B14F-4D97-AF65-F5344CB8AC3E}">
        <p14:creationId xmlns:p14="http://schemas.microsoft.com/office/powerpoint/2010/main" val="1216861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117600" y="419100"/>
            <a:ext cx="10363200" cy="1104900"/>
          </a:xfrm>
        </p:spPr>
        <p:txBody>
          <a:bodyPr/>
          <a:lstStyle/>
          <a:p>
            <a:r>
              <a:rPr lang="en-US"/>
              <a:t>Click to edit Master title style</a:t>
            </a:r>
          </a:p>
        </p:txBody>
      </p:sp>
      <p:sp>
        <p:nvSpPr>
          <p:cNvPr id="3" name="Text Placeholder 2"/>
          <p:cNvSpPr>
            <a:spLocks noGrp="1"/>
          </p:cNvSpPr>
          <p:nvPr>
            <p:ph type="body" sz="half" idx="1"/>
          </p:nvPr>
        </p:nvSpPr>
        <p:spPr>
          <a:xfrm>
            <a:off x="1117600" y="1981200"/>
            <a:ext cx="5080000" cy="4076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400800" y="1981200"/>
            <a:ext cx="5080000" cy="4076700"/>
          </a:xfrm>
        </p:spPr>
        <p:txBody>
          <a:bodyPr/>
          <a:lstStyle/>
          <a:p>
            <a:endParaRPr lang="en-US"/>
          </a:p>
        </p:txBody>
      </p:sp>
    </p:spTree>
    <p:extLst>
      <p:ext uri="{BB962C8B-B14F-4D97-AF65-F5344CB8AC3E}">
        <p14:creationId xmlns:p14="http://schemas.microsoft.com/office/powerpoint/2010/main" val="2985236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lvl1pPr>
              <a:defRPr sz="2800"/>
            </a:lvl1pPr>
            <a:lvl2pPr>
              <a:defRPr sz="2800"/>
            </a:lvl2pPr>
            <a:lvl3pPr>
              <a:defRPr sz="2800"/>
            </a:lvl3pPr>
            <a:lvl4pPr>
              <a:defRPr sz="2800"/>
            </a:lvl4pPr>
            <a:lvl5pPr>
              <a:defRPr sz="2800"/>
            </a:lvl5pPr>
          </a:lstStyle>
          <a:p>
            <a:pPr lvl="0"/>
            <a:r>
              <a:rPr lang="en-US"/>
              <a:t>Click to edit Master text styles</a:t>
            </a:r>
          </a:p>
          <a:p>
            <a:pPr lvl="0"/>
            <a:r>
              <a:rPr lang="en-US"/>
              <a:t>Second level</a:t>
            </a:r>
          </a:p>
          <a:p>
            <a:pPr lvl="0"/>
            <a:r>
              <a:rPr lang="en-US"/>
              <a:t>Third level</a:t>
            </a:r>
          </a:p>
          <a:p>
            <a:pPr lvl="0"/>
            <a:r>
              <a:rPr lang="en-US"/>
              <a:t>Fourth level</a:t>
            </a:r>
          </a:p>
          <a:p>
            <a:pPr lvl="0"/>
            <a:r>
              <a:rPr lang="en-US"/>
              <a:t>Fifth level</a:t>
            </a:r>
          </a:p>
        </p:txBody>
      </p:sp>
      <p:sp>
        <p:nvSpPr>
          <p:cNvPr id="4" name="Date Placeholder 1028"/>
          <p:cNvSpPr>
            <a:spLocks noGrp="1" noChangeArrowheads="1"/>
          </p:cNvSpPr>
          <p:nvPr>
            <p:ph type="dt" sz="half" idx="10"/>
          </p:nvPr>
        </p:nvSpPr>
        <p:spPr>
          <a:xfrm>
            <a:off x="914400" y="6267450"/>
            <a:ext cx="2540000" cy="457200"/>
          </a:xfrm>
          <a:prstGeom prst="rect">
            <a:avLst/>
          </a:prstGeom>
        </p:spPr>
        <p:txBody>
          <a:bodyPr/>
          <a:lstStyle>
            <a:lvl1pPr>
              <a:defRPr/>
            </a:lvl1pPr>
          </a:lstStyle>
          <a:p>
            <a:endParaRPr lang="en-US" altLang="en-US"/>
          </a:p>
        </p:txBody>
      </p:sp>
      <p:sp>
        <p:nvSpPr>
          <p:cNvPr id="5" name="Footer Placeholder 1029"/>
          <p:cNvSpPr>
            <a:spLocks noGrp="1" noChangeArrowheads="1"/>
          </p:cNvSpPr>
          <p:nvPr>
            <p:ph type="ftr" sz="quarter" idx="11"/>
          </p:nvPr>
        </p:nvSpPr>
        <p:spPr>
          <a:xfrm>
            <a:off x="4165600" y="6267450"/>
            <a:ext cx="3860800" cy="457200"/>
          </a:xfrm>
          <a:prstGeom prst="rect">
            <a:avLst/>
          </a:prstGeom>
        </p:spPr>
        <p:txBody>
          <a:bodyPr/>
          <a:lstStyle>
            <a:lvl1pPr>
              <a:defRPr/>
            </a:lvl1pPr>
          </a:lstStyle>
          <a:p>
            <a:endParaRPr lang="en-US" altLang="en-US"/>
          </a:p>
        </p:txBody>
      </p:sp>
      <p:sp>
        <p:nvSpPr>
          <p:cNvPr id="6" name="Slide Number Placeholder 704"/>
          <p:cNvSpPr>
            <a:spLocks noGrp="1" noChangeArrowheads="1"/>
          </p:cNvSpPr>
          <p:nvPr>
            <p:ph type="sldNum" sz="quarter" idx="12"/>
          </p:nvPr>
        </p:nvSpPr>
        <p:spPr/>
        <p:txBody>
          <a:bodyPr/>
          <a:lstStyle>
            <a:lvl1pPr>
              <a:defRPr/>
            </a:lvl1pPr>
          </a:lstStyle>
          <a:p>
            <a:fld id="{A3BE7C5D-5725-491F-8EBE-EF1BCC7986F9}" type="slidenum">
              <a:rPr lang="en-US" altLang="en-US"/>
              <a:pPr/>
              <a:t>‹#›</a:t>
            </a:fld>
            <a:endParaRPr lang="en-US" altLang="en-US"/>
          </a:p>
        </p:txBody>
      </p:sp>
      <p:sp>
        <p:nvSpPr>
          <p:cNvPr id="7" name="Slide Number Placeholder 492"/>
          <p:cNvSpPr>
            <a:spLocks noGrp="1" noChangeArrowheads="1"/>
          </p:cNvSpPr>
          <p:nvPr>
            <p:ph type="sldNum" sz="quarter" idx="13"/>
          </p:nvPr>
        </p:nvSpPr>
        <p:spPr/>
        <p:txBody>
          <a:bodyPr/>
          <a:lstStyle>
            <a:lvl1pPr>
              <a:defRPr/>
            </a:lvl1pPr>
          </a:lstStyle>
          <a:p>
            <a:fld id="{205C0818-8B76-44F5-B513-5EC719230484}" type="slidenum">
              <a:rPr lang="en-US" altLang="en-US"/>
              <a:pPr/>
              <a:t>‹#›</a:t>
            </a:fld>
            <a:endParaRPr lang="en-US" altLang="en-US"/>
          </a:p>
        </p:txBody>
      </p:sp>
    </p:spTree>
    <p:extLst>
      <p:ext uri="{BB962C8B-B14F-4D97-AF65-F5344CB8AC3E}">
        <p14:creationId xmlns:p14="http://schemas.microsoft.com/office/powerpoint/2010/main" val="1470325119"/>
      </p:ext>
    </p:extLst>
  </p:cSld>
  <p:clrMapOvr>
    <a:masterClrMapping/>
  </p:clrMapOvr>
  <p:transition spd="slow" advClick="0" advTm="7000">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4417" y="1556272"/>
            <a:ext cx="10972800" cy="936625"/>
          </a:xfrm>
        </p:spPr>
        <p:txBody>
          <a:bodyPr/>
          <a:lstStyle/>
          <a:p>
            <a:r>
              <a:rPr lang="en-US"/>
              <a:t>Click to edit Master title style</a:t>
            </a:r>
            <a:endParaRPr lang="en-GB" dirty="0"/>
          </a:p>
        </p:txBody>
      </p:sp>
      <p:sp>
        <p:nvSpPr>
          <p:cNvPr id="10" name="Content Placeholder 2"/>
          <p:cNvSpPr>
            <a:spLocks noGrp="1"/>
          </p:cNvSpPr>
          <p:nvPr>
            <p:ph idx="1"/>
          </p:nvPr>
        </p:nvSpPr>
        <p:spPr>
          <a:xfrm>
            <a:off x="609600" y="2564904"/>
            <a:ext cx="10972800" cy="3633788"/>
          </a:xfrm>
        </p:spPr>
        <p:txBody>
          <a:bodyPr/>
          <a:lstStyle>
            <a:lvl1pPr marL="342900" indent="-342900">
              <a:buClr>
                <a:srgbClr val="0F5494"/>
              </a:buClr>
              <a:buFont typeface="Arial" pitchFamily="34" charset="0"/>
              <a:buChar char="•"/>
              <a:defRPr i="0"/>
            </a:lvl1pPr>
            <a:lvl2pPr>
              <a:buClr>
                <a:srgbClr val="0F5494"/>
              </a:buClr>
              <a:defRPr/>
            </a:lvl2pPr>
          </a:lstStyle>
          <a:p>
            <a:pPr lvl="0"/>
            <a:r>
              <a:rPr lang="en-US"/>
              <a:t>Click to edit Master text styles</a:t>
            </a:r>
          </a:p>
          <a:p>
            <a:pPr lvl="1"/>
            <a:r>
              <a:rPr lang="en-US"/>
              <a:t>Second level</a:t>
            </a:r>
          </a:p>
          <a:p>
            <a:pPr lvl="2"/>
            <a:r>
              <a:rPr lang="en-US"/>
              <a:t>Third level</a:t>
            </a:r>
          </a:p>
        </p:txBody>
      </p:sp>
      <p:sp>
        <p:nvSpPr>
          <p:cNvPr id="7" name="Rectangle 4">
            <a:extLst>
              <a:ext uri="{FF2B5EF4-FFF2-40B4-BE49-F238E27FC236}">
                <a16:creationId xmlns:a16="http://schemas.microsoft.com/office/drawing/2014/main" xmlns="" id="{EE4555C6-9269-4066-8DF4-CA456CA426DD}"/>
              </a:ext>
            </a:extLst>
          </p:cNvPr>
          <p:cNvSpPr>
            <a:spLocks noGrp="1" noChangeArrowheads="1"/>
          </p:cNvSpPr>
          <p:nvPr>
            <p:ph type="dt" sz="half" idx="10"/>
          </p:nvPr>
        </p:nvSpPr>
        <p:spPr/>
        <p:txBody>
          <a:bodyPr/>
          <a:lstStyle>
            <a:lvl1pPr>
              <a:defRPr>
                <a:solidFill>
                  <a:srgbClr val="133176"/>
                </a:solidFill>
              </a:defRPr>
            </a:lvl1pPr>
          </a:lstStyle>
          <a:p>
            <a:pPr>
              <a:defRPr/>
            </a:pPr>
            <a:endParaRPr lang="en-GB"/>
          </a:p>
        </p:txBody>
      </p:sp>
      <p:sp>
        <p:nvSpPr>
          <p:cNvPr id="9" name="Rectangle 6">
            <a:extLst>
              <a:ext uri="{FF2B5EF4-FFF2-40B4-BE49-F238E27FC236}">
                <a16:creationId xmlns:a16="http://schemas.microsoft.com/office/drawing/2014/main" xmlns="" id="{FC455371-B12B-4A63-ADC9-212A0D529C90}"/>
              </a:ext>
            </a:extLst>
          </p:cNvPr>
          <p:cNvSpPr>
            <a:spLocks noGrp="1" noChangeArrowheads="1"/>
          </p:cNvSpPr>
          <p:nvPr>
            <p:ph type="sldNum" sz="quarter" idx="12"/>
          </p:nvPr>
        </p:nvSpPr>
        <p:spPr/>
        <p:txBody>
          <a:bodyPr/>
          <a:lstStyle>
            <a:lvl1pPr>
              <a:defRPr/>
            </a:lvl1pPr>
          </a:lstStyle>
          <a:p>
            <a:pPr>
              <a:defRPr/>
            </a:pPr>
            <a:fld id="{370A0217-E2E7-41CE-82D5-9D999A122288}" type="slidenum">
              <a:rPr lang="en-GB" altLang="en-US"/>
              <a:pPr>
                <a:defRPr/>
              </a:pPr>
              <a:t>‹#›</a:t>
            </a:fld>
            <a:endParaRPr lang="en-GB" altLang="en-US"/>
          </a:p>
        </p:txBody>
      </p:sp>
    </p:spTree>
    <p:extLst>
      <p:ext uri="{BB962C8B-B14F-4D97-AF65-F5344CB8AC3E}">
        <p14:creationId xmlns:p14="http://schemas.microsoft.com/office/powerpoint/2010/main" val="1948815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ln/>
        </p:spPr>
        <p:txBody>
          <a:bodyPr/>
          <a:lstStyle>
            <a:lvl1pPr>
              <a:defRPr/>
            </a:lvl1pPr>
          </a:lstStyle>
          <a:p>
            <a:pPr>
              <a:defRPr/>
            </a:pPr>
            <a:fld id="{350AAFB8-5791-4396-BD6E-1E3E331645F6}" type="slidenum">
              <a:rPr lang="en-US"/>
              <a:pPr>
                <a:defRPr/>
              </a:pPr>
              <a:t>‹#›</a:t>
            </a:fld>
            <a:endParaRPr lang="en-US"/>
          </a:p>
        </p:txBody>
      </p:sp>
    </p:spTree>
    <p:extLst>
      <p:ext uri="{BB962C8B-B14F-4D97-AF65-F5344CB8AC3E}">
        <p14:creationId xmlns:p14="http://schemas.microsoft.com/office/powerpoint/2010/main" val="361358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A2E91D76-BC05-471C-A6FA-9058E99E07B0}" type="slidenum">
              <a:rPr lang="en-US"/>
              <a:pPr>
                <a:defRPr/>
              </a:pPr>
              <a:t>‹#›</a:t>
            </a:fld>
            <a:endParaRPr lang="en-US"/>
          </a:p>
        </p:txBody>
      </p:sp>
    </p:spTree>
    <p:extLst>
      <p:ext uri="{BB962C8B-B14F-4D97-AF65-F5344CB8AC3E}">
        <p14:creationId xmlns:p14="http://schemas.microsoft.com/office/powerpoint/2010/main" val="33581757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447800"/>
            <a:ext cx="508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447800"/>
            <a:ext cx="508000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sldNum" sz="quarter" idx="10"/>
          </p:nvPr>
        </p:nvSpPr>
        <p:spPr>
          <a:ln/>
        </p:spPr>
        <p:txBody>
          <a:bodyPr/>
          <a:lstStyle>
            <a:lvl1pPr>
              <a:defRPr/>
            </a:lvl1pPr>
          </a:lstStyle>
          <a:p>
            <a:pPr>
              <a:defRPr/>
            </a:pPr>
            <a:fld id="{73E8B2AC-C7C6-4B70-A55D-DFDA5B35AE04}" type="slidenum">
              <a:rPr lang="en-US"/>
              <a:pPr>
                <a:defRPr/>
              </a:pPr>
              <a:t>‹#›</a:t>
            </a:fld>
            <a:endParaRPr lang="en-US"/>
          </a:p>
        </p:txBody>
      </p:sp>
    </p:spTree>
    <p:extLst>
      <p:ext uri="{BB962C8B-B14F-4D97-AF65-F5344CB8AC3E}">
        <p14:creationId xmlns:p14="http://schemas.microsoft.com/office/powerpoint/2010/main" val="2390039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ln/>
        </p:spPr>
        <p:txBody>
          <a:bodyPr/>
          <a:lstStyle>
            <a:lvl1pPr>
              <a:defRPr/>
            </a:lvl1pPr>
          </a:lstStyle>
          <a:p>
            <a:pPr>
              <a:defRPr/>
            </a:pPr>
            <a:fld id="{AA0E9862-54E7-49CE-AFEB-9ABAC086D0D4}" type="slidenum">
              <a:rPr lang="en-US"/>
              <a:pPr>
                <a:defRPr/>
              </a:pPr>
              <a:t>‹#›</a:t>
            </a:fld>
            <a:endParaRPr lang="en-US"/>
          </a:p>
        </p:txBody>
      </p:sp>
    </p:spTree>
    <p:extLst>
      <p:ext uri="{BB962C8B-B14F-4D97-AF65-F5344CB8AC3E}">
        <p14:creationId xmlns:p14="http://schemas.microsoft.com/office/powerpoint/2010/main" val="3052661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ln/>
        </p:spPr>
        <p:txBody>
          <a:bodyPr/>
          <a:lstStyle>
            <a:lvl1pPr>
              <a:defRPr/>
            </a:lvl1pPr>
          </a:lstStyle>
          <a:p>
            <a:pPr>
              <a:defRPr/>
            </a:pPr>
            <a:fld id="{85CCAB0C-7EDF-4EBA-A786-58EA8E2E0C42}" type="slidenum">
              <a:rPr lang="en-US"/>
              <a:pPr>
                <a:defRPr/>
              </a:pPr>
              <a:t>‹#›</a:t>
            </a:fld>
            <a:endParaRPr lang="en-US"/>
          </a:p>
        </p:txBody>
      </p:sp>
    </p:spTree>
    <p:extLst>
      <p:ext uri="{BB962C8B-B14F-4D97-AF65-F5344CB8AC3E}">
        <p14:creationId xmlns:p14="http://schemas.microsoft.com/office/powerpoint/2010/main" val="1517795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2E5A1F1C-C0FC-40D7-AF63-3D50C102F6BA}" type="slidenum">
              <a:rPr lang="en-US"/>
              <a:pPr>
                <a:defRPr/>
              </a:pPr>
              <a:t>‹#›</a:t>
            </a:fld>
            <a:endParaRPr lang="en-US"/>
          </a:p>
        </p:txBody>
      </p:sp>
    </p:spTree>
    <p:extLst>
      <p:ext uri="{BB962C8B-B14F-4D97-AF65-F5344CB8AC3E}">
        <p14:creationId xmlns:p14="http://schemas.microsoft.com/office/powerpoint/2010/main" val="1887955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473E3E5D-B3A2-4FF7-8B33-BB9F4B76D22D}" type="slidenum">
              <a:rPr lang="en-US"/>
              <a:pPr>
                <a:defRPr/>
              </a:pPr>
              <a:t>‹#›</a:t>
            </a:fld>
            <a:endParaRPr lang="en-US"/>
          </a:p>
        </p:txBody>
      </p:sp>
    </p:spTree>
    <p:extLst>
      <p:ext uri="{BB962C8B-B14F-4D97-AF65-F5344CB8AC3E}">
        <p14:creationId xmlns:p14="http://schemas.microsoft.com/office/powerpoint/2010/main" val="195490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B5E98D8C-A39E-42C8-B7BD-D78029951C81}" type="slidenum">
              <a:rPr lang="en-US"/>
              <a:pPr>
                <a:defRPr/>
              </a:pPr>
              <a:t>‹#›</a:t>
            </a:fld>
            <a:endParaRPr lang="en-US"/>
          </a:p>
        </p:txBody>
      </p:sp>
    </p:spTree>
    <p:extLst>
      <p:ext uri="{BB962C8B-B14F-4D97-AF65-F5344CB8AC3E}">
        <p14:creationId xmlns:p14="http://schemas.microsoft.com/office/powerpoint/2010/main" val="57482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727200" y="0"/>
            <a:ext cx="9550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914400" y="1447800"/>
            <a:ext cx="103632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0596" name="Rectangle 4"/>
          <p:cNvSpPr>
            <a:spLocks noGrp="1" noChangeArrowheads="1"/>
          </p:cNvSpPr>
          <p:nvPr>
            <p:ph type="sldNum" sz="quarter" idx="4"/>
          </p:nvPr>
        </p:nvSpPr>
        <p:spPr bwMode="auto">
          <a:xfrm>
            <a:off x="965200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400">
                <a:solidFill>
                  <a:schemeClr val="tx1"/>
                </a:solidFill>
                <a:latin typeface="Times New Roman" charset="0"/>
                <a:ea typeface="+mn-ea"/>
                <a:cs typeface="+mn-cs"/>
              </a:defRPr>
            </a:lvl1pPr>
          </a:lstStyle>
          <a:p>
            <a:pPr>
              <a:defRPr/>
            </a:pPr>
            <a:fld id="{6B8BC2F6-4B5A-4324-8EF1-0D6833C7E1A9}" type="slidenum">
              <a:rPr lang="en-US"/>
              <a:pPr>
                <a:defRPr/>
              </a:pPr>
              <a:t>‹#›</a:t>
            </a:fld>
            <a:endParaRPr lang="en-US"/>
          </a:p>
        </p:txBody>
      </p:sp>
      <p:pic>
        <p:nvPicPr>
          <p:cNvPr id="3" name="Picture 2">
            <a:extLst>
              <a:ext uri="{FF2B5EF4-FFF2-40B4-BE49-F238E27FC236}">
                <a16:creationId xmlns:a16="http://schemas.microsoft.com/office/drawing/2014/main" xmlns="" id="{7F68D74E-ECC8-4121-8732-900251117FD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81000" y="77684"/>
            <a:ext cx="1143000" cy="1141516"/>
          </a:xfrm>
          <a:prstGeom prst="rect">
            <a:avLst/>
          </a:prstGeom>
        </p:spPr>
      </p:pic>
    </p:spTree>
    <p:extLst>
      <p:ext uri="{BB962C8B-B14F-4D97-AF65-F5344CB8AC3E}">
        <p14:creationId xmlns:p14="http://schemas.microsoft.com/office/powerpoint/2010/main" val="3755307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rtl="0" eaLnBrk="0" fontAlgn="base" hangingPunct="0">
        <a:spcBef>
          <a:spcPct val="0"/>
        </a:spcBef>
        <a:spcAft>
          <a:spcPct val="0"/>
        </a:spcAft>
        <a:defRPr sz="3600">
          <a:solidFill>
            <a:srgbClr val="0000FF"/>
          </a:solidFill>
          <a:latin typeface="+mj-lt"/>
          <a:ea typeface="+mj-ea"/>
          <a:cs typeface="Osaka"/>
        </a:defRPr>
      </a:lvl1pPr>
      <a:lvl2pPr algn="l" rtl="0" eaLnBrk="0" fontAlgn="base" hangingPunct="0">
        <a:spcBef>
          <a:spcPct val="0"/>
        </a:spcBef>
        <a:spcAft>
          <a:spcPct val="0"/>
        </a:spcAft>
        <a:defRPr sz="3600">
          <a:solidFill>
            <a:srgbClr val="0000FF"/>
          </a:solidFill>
          <a:latin typeface="Tahoma" charset="0"/>
          <a:ea typeface="Osaka" charset="-128"/>
          <a:cs typeface="Osaka"/>
        </a:defRPr>
      </a:lvl2pPr>
      <a:lvl3pPr algn="l" rtl="0" eaLnBrk="0" fontAlgn="base" hangingPunct="0">
        <a:spcBef>
          <a:spcPct val="0"/>
        </a:spcBef>
        <a:spcAft>
          <a:spcPct val="0"/>
        </a:spcAft>
        <a:defRPr sz="3600">
          <a:solidFill>
            <a:srgbClr val="0000FF"/>
          </a:solidFill>
          <a:latin typeface="Tahoma" charset="0"/>
          <a:ea typeface="Osaka" charset="-128"/>
          <a:cs typeface="Osaka"/>
        </a:defRPr>
      </a:lvl3pPr>
      <a:lvl4pPr algn="l" rtl="0" eaLnBrk="0" fontAlgn="base" hangingPunct="0">
        <a:spcBef>
          <a:spcPct val="0"/>
        </a:spcBef>
        <a:spcAft>
          <a:spcPct val="0"/>
        </a:spcAft>
        <a:defRPr sz="3600">
          <a:solidFill>
            <a:srgbClr val="0000FF"/>
          </a:solidFill>
          <a:latin typeface="Tahoma" charset="0"/>
          <a:ea typeface="Osaka" charset="-128"/>
          <a:cs typeface="Osaka"/>
        </a:defRPr>
      </a:lvl4pPr>
      <a:lvl5pPr algn="l" rtl="0" eaLnBrk="0" fontAlgn="base" hangingPunct="0">
        <a:spcBef>
          <a:spcPct val="0"/>
        </a:spcBef>
        <a:spcAft>
          <a:spcPct val="0"/>
        </a:spcAft>
        <a:defRPr sz="3600">
          <a:solidFill>
            <a:srgbClr val="0000FF"/>
          </a:solidFill>
          <a:latin typeface="Tahoma" charset="0"/>
          <a:ea typeface="Osaka" charset="-128"/>
          <a:cs typeface="Osaka"/>
        </a:defRPr>
      </a:lvl5pPr>
      <a:lvl6pPr marL="457200" algn="l" rtl="0" fontAlgn="base">
        <a:spcBef>
          <a:spcPct val="0"/>
        </a:spcBef>
        <a:spcAft>
          <a:spcPct val="0"/>
        </a:spcAft>
        <a:defRPr sz="3600">
          <a:solidFill>
            <a:srgbClr val="0000FF"/>
          </a:solidFill>
          <a:latin typeface="Tahoma" charset="0"/>
          <a:ea typeface="Osaka" charset="-128"/>
        </a:defRPr>
      </a:lvl6pPr>
      <a:lvl7pPr marL="914400" algn="l" rtl="0" fontAlgn="base">
        <a:spcBef>
          <a:spcPct val="0"/>
        </a:spcBef>
        <a:spcAft>
          <a:spcPct val="0"/>
        </a:spcAft>
        <a:defRPr sz="3600">
          <a:solidFill>
            <a:srgbClr val="0000FF"/>
          </a:solidFill>
          <a:latin typeface="Tahoma" charset="0"/>
          <a:ea typeface="Osaka" charset="-128"/>
        </a:defRPr>
      </a:lvl7pPr>
      <a:lvl8pPr marL="1371600" algn="l" rtl="0" fontAlgn="base">
        <a:spcBef>
          <a:spcPct val="0"/>
        </a:spcBef>
        <a:spcAft>
          <a:spcPct val="0"/>
        </a:spcAft>
        <a:defRPr sz="3600">
          <a:solidFill>
            <a:srgbClr val="0000FF"/>
          </a:solidFill>
          <a:latin typeface="Tahoma" charset="0"/>
          <a:ea typeface="Osaka" charset="-128"/>
        </a:defRPr>
      </a:lvl8pPr>
      <a:lvl9pPr marL="1828800" algn="l" rtl="0" fontAlgn="base">
        <a:spcBef>
          <a:spcPct val="0"/>
        </a:spcBef>
        <a:spcAft>
          <a:spcPct val="0"/>
        </a:spcAft>
        <a:defRPr sz="3600">
          <a:solidFill>
            <a:srgbClr val="0000FF"/>
          </a:solidFill>
          <a:latin typeface="Tahoma" charset="0"/>
          <a:ea typeface="Osaka"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Osaka"/>
        </a:defRPr>
      </a:lvl1pPr>
      <a:lvl2pPr marL="742950" indent="-285750" algn="l" rtl="0" eaLnBrk="0" fontAlgn="base" hangingPunct="0">
        <a:spcBef>
          <a:spcPct val="20000"/>
        </a:spcBef>
        <a:spcAft>
          <a:spcPct val="0"/>
        </a:spcAft>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www.quora.com/Whats-the-most-popular-NoSQL-database/answer/Vadim-Ismakaev" TargetMode="External"/><Relationship Id="rId2" Type="http://schemas.openxmlformats.org/officeDocument/2006/relationships/hyperlink" Target="https://www.quora.com/profile/Vadim-Ismakaev" TargetMode="Externa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hyperlink" Target="http://www.kdnuggets.com/2016/06/top-nosql-database-engines.html" TargetMode="External"/><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7.wmf"/></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9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xmlns="" id="{91A3C1DE-F09F-43C4-B25E-FED1D357A335}"/>
              </a:ext>
            </a:extLst>
          </p:cNvPr>
          <p:cNvSpPr>
            <a:spLocks noGrp="1" noChangeArrowheads="1"/>
          </p:cNvSpPr>
          <p:nvPr>
            <p:ph type="ctrTitle"/>
          </p:nvPr>
        </p:nvSpPr>
        <p:spPr>
          <a:xfrm>
            <a:off x="2139910" y="2286000"/>
            <a:ext cx="7010400" cy="1143000"/>
          </a:xfrm>
        </p:spPr>
        <p:txBody>
          <a:bodyPr/>
          <a:lstStyle/>
          <a:p>
            <a:pPr algn="ctr" eaLnBrk="1" hangingPunct="1"/>
            <a:r>
              <a:rPr lang="en-US" altLang="en-US" sz="4000" dirty="0"/>
              <a:t>NoSQL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Relational Query Language</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416236"/>
            <a:ext cx="11366766" cy="5117571"/>
          </a:xfrm>
        </p:spPr>
        <p:txBody>
          <a:bodyPr/>
          <a:lstStyle/>
          <a:p>
            <a:pPr algn="just"/>
            <a:r>
              <a:rPr lang="en-US" altLang="it-IT" sz="2400" dirty="0" smtClean="0"/>
              <a:t>Other Relational Query Languages.</a:t>
            </a:r>
            <a:endParaRPr lang="en-GB" altLang="it-IT" sz="2400" dirty="0" smtClean="0"/>
          </a:p>
          <a:p>
            <a:pPr lvl="1">
              <a:defRPr/>
            </a:pPr>
            <a:r>
              <a:rPr lang="en-US" altLang="en-US" sz="2000" dirty="0" err="1"/>
              <a:t>Datalog</a:t>
            </a:r>
            <a:endParaRPr lang="en-US" altLang="en-US" sz="2000" dirty="0"/>
          </a:p>
          <a:p>
            <a:pPr lvl="1">
              <a:defRPr/>
            </a:pPr>
            <a:r>
              <a:rPr lang="en-US" altLang="en-US" sz="2000" dirty="0"/>
              <a:t>QUEL</a:t>
            </a:r>
          </a:p>
          <a:p>
            <a:pPr lvl="1">
              <a:defRPr/>
            </a:pPr>
            <a:r>
              <a:rPr lang="en-US" altLang="en-US" sz="2000" dirty="0"/>
              <a:t>Query By Example (QBE)</a:t>
            </a:r>
          </a:p>
          <a:p>
            <a:pPr lvl="1">
              <a:defRPr/>
            </a:pPr>
            <a:r>
              <a:rPr lang="en-US" altLang="en-US" sz="2000" dirty="0"/>
              <a:t>SQL variations</a:t>
            </a:r>
          </a:p>
          <a:p>
            <a:pPr lvl="1">
              <a:defRPr/>
            </a:pPr>
            <a:r>
              <a:rPr lang="en-US" altLang="en-US" sz="2000" dirty="0"/>
              <a:t>shell scripts, with relational extensions</a:t>
            </a:r>
            <a:endParaRPr lang="en-US" altLang="en-US" sz="2000" dirty="0" smtClean="0"/>
          </a:p>
          <a:p>
            <a:pPr marL="0" indent="0">
              <a:buNone/>
              <a:defRPr/>
            </a:pPr>
            <a:endParaRPr lang="en-US" altLang="en-US" sz="1200" dirty="0" smtClean="0"/>
          </a:p>
        </p:txBody>
      </p:sp>
    </p:spTree>
    <p:extLst>
      <p:ext uri="{BB962C8B-B14F-4D97-AF65-F5344CB8AC3E}">
        <p14:creationId xmlns:p14="http://schemas.microsoft.com/office/powerpoint/2010/main" val="283546739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SQL vs NoSQL</a:t>
            </a:r>
            <a:endParaRPr lang="it-IT" alt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5676" y="1451956"/>
            <a:ext cx="7048829" cy="5406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491224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Summary</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400" dirty="0" smtClean="0"/>
              <a:t>Most </a:t>
            </a:r>
            <a:r>
              <a:rPr lang="en-US" altLang="en-US" sz="2400" dirty="0"/>
              <a:t>modern NoSQL systems diverge from the relational model or standard RDBMS </a:t>
            </a:r>
            <a:r>
              <a:rPr lang="en-US" altLang="en-US" sz="2400" dirty="0" smtClean="0"/>
              <a:t>functionality:</a:t>
            </a:r>
            <a:endParaRPr lang="en-US" altLang="en-US" sz="1100" dirty="0" smtClean="0"/>
          </a:p>
          <a:p>
            <a:pPr algn="just">
              <a:lnSpc>
                <a:spcPct val="90000"/>
              </a:lnSpc>
              <a:buFontTx/>
              <a:buChar char="•"/>
            </a:pPr>
            <a:endParaRPr lang="en-US" altLang="en-US" sz="2600" dirty="0" smtClean="0"/>
          </a:p>
          <a:p>
            <a:pPr algn="just">
              <a:lnSpc>
                <a:spcPct val="90000"/>
              </a:lnSpc>
              <a:buFontTx/>
              <a:buChar char="•"/>
            </a:pPr>
            <a:endParaRPr lang="en-US" altLang="en-US" sz="2600" dirty="0"/>
          </a:p>
          <a:p>
            <a:pPr algn="just">
              <a:lnSpc>
                <a:spcPct val="90000"/>
              </a:lnSpc>
              <a:buFontTx/>
              <a:buChar char="•"/>
            </a:pPr>
            <a:endParaRPr lang="en-US" altLang="en-US" sz="2600" dirty="0" smtClean="0"/>
          </a:p>
          <a:p>
            <a:pPr algn="just">
              <a:lnSpc>
                <a:spcPct val="90000"/>
              </a:lnSpc>
              <a:buFontTx/>
              <a:buChar char="•"/>
            </a:pPr>
            <a:endParaRPr lang="en-US" altLang="en-US" sz="2600" dirty="0"/>
          </a:p>
          <a:p>
            <a:pPr algn="just">
              <a:lnSpc>
                <a:spcPct val="90000"/>
              </a:lnSpc>
              <a:buFontTx/>
              <a:buChar char="•"/>
            </a:pPr>
            <a:endParaRPr lang="en-US" altLang="en-US" sz="2600" dirty="0" smtClean="0"/>
          </a:p>
          <a:p>
            <a:pPr algn="just">
              <a:lnSpc>
                <a:spcPct val="90000"/>
              </a:lnSpc>
              <a:buFontTx/>
              <a:buChar char="•"/>
            </a:pPr>
            <a:endParaRPr lang="en-US" altLang="en-US" sz="2600" dirty="0" smtClean="0"/>
          </a:p>
          <a:p>
            <a:pPr algn="just">
              <a:lnSpc>
                <a:spcPct val="90000"/>
              </a:lnSpc>
              <a:buFontTx/>
              <a:buChar char="•"/>
            </a:pPr>
            <a:endParaRPr lang="en-US" altLang="en-US" sz="2600" dirty="0"/>
          </a:p>
          <a:p>
            <a:pPr algn="just">
              <a:lnSpc>
                <a:spcPct val="90000"/>
              </a:lnSpc>
              <a:buFontTx/>
              <a:buChar char="•"/>
            </a:pPr>
            <a:endParaRPr lang="en-US" altLang="en-US" sz="2600" dirty="0" smtClean="0"/>
          </a:p>
          <a:p>
            <a:pPr algn="just">
              <a:lnSpc>
                <a:spcPct val="90000"/>
              </a:lnSpc>
              <a:buFontTx/>
              <a:buChar char="•"/>
            </a:pPr>
            <a:endParaRPr lang="en-US" altLang="en-US" sz="1400" dirty="0" smtClean="0"/>
          </a:p>
          <a:p>
            <a:pPr algn="just">
              <a:lnSpc>
                <a:spcPct val="90000"/>
              </a:lnSpc>
              <a:buFontTx/>
              <a:buChar char="•"/>
            </a:pPr>
            <a:r>
              <a:rPr lang="en-US" altLang="en-US" sz="2400" dirty="0" smtClean="0"/>
              <a:t>In </a:t>
            </a:r>
            <a:r>
              <a:rPr lang="en-US" altLang="en-US" sz="2400" dirty="0"/>
              <a:t>that sense, NoSQL today is more commonly meant to be something like “non-relational”</a:t>
            </a:r>
            <a:endParaRPr lang="en-US" altLang="en-US" sz="2000" dirty="0" smtClean="0"/>
          </a:p>
        </p:txBody>
      </p:sp>
      <p:sp>
        <p:nvSpPr>
          <p:cNvPr id="4" name="Rectangle 3"/>
          <p:cNvSpPr txBox="1">
            <a:spLocks noChangeArrowheads="1"/>
          </p:cNvSpPr>
          <p:nvPr/>
        </p:nvSpPr>
        <p:spPr bwMode="auto">
          <a:xfrm>
            <a:off x="3053541" y="2510446"/>
            <a:ext cx="7719754" cy="261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60325" indent="0">
              <a:buFont typeface="Monotype Sorts" pitchFamily="-32" charset="2"/>
              <a:buNone/>
              <a:tabLst>
                <a:tab pos="1828800" algn="l"/>
                <a:tab pos="3313113" algn="l"/>
                <a:tab pos="4348163" algn="l"/>
              </a:tabLst>
              <a:defRPr/>
            </a:pPr>
            <a:r>
              <a:rPr lang="en-US" altLang="en-US" sz="1200" kern="0" dirty="0" smtClean="0"/>
              <a:t>The data model:	relations		documents</a:t>
            </a:r>
          </a:p>
          <a:p>
            <a:pPr marL="60325" indent="0">
              <a:buFont typeface="Monotype Sorts" pitchFamily="-32" charset="2"/>
              <a:buNone/>
              <a:tabLst>
                <a:tab pos="1828800" algn="l"/>
                <a:tab pos="3313113" algn="l"/>
                <a:tab pos="4348163" algn="l"/>
              </a:tabLst>
              <a:defRPr/>
            </a:pPr>
            <a:r>
              <a:rPr lang="en-US" altLang="en-US" sz="1200" kern="0" dirty="0" smtClean="0"/>
              <a:t>	tuples	vs.	graphs</a:t>
            </a:r>
          </a:p>
          <a:p>
            <a:pPr marL="60325" indent="0">
              <a:buFont typeface="Monotype Sorts" pitchFamily="-32" charset="2"/>
              <a:buNone/>
              <a:tabLst>
                <a:tab pos="1828800" algn="l"/>
                <a:tab pos="3313113" algn="l"/>
                <a:tab pos="4348163" algn="l"/>
              </a:tabLst>
              <a:defRPr/>
            </a:pPr>
            <a:r>
              <a:rPr lang="en-US" altLang="en-US" sz="1200" kern="0" dirty="0" smtClean="0"/>
              <a:t>	attributes		key/values</a:t>
            </a:r>
          </a:p>
          <a:p>
            <a:pPr marL="60325" indent="0">
              <a:buFont typeface="Monotype Sorts" pitchFamily="-32" charset="2"/>
              <a:buNone/>
              <a:tabLst>
                <a:tab pos="1828800" algn="l"/>
                <a:tab pos="3313113" algn="l"/>
                <a:tab pos="4348163" algn="l"/>
              </a:tabLst>
              <a:defRPr/>
            </a:pPr>
            <a:r>
              <a:rPr lang="en-US" altLang="en-US" sz="1200" kern="0" dirty="0" smtClean="0"/>
              <a:t>	domains</a:t>
            </a:r>
          </a:p>
          <a:p>
            <a:pPr marL="60325" indent="0">
              <a:buFont typeface="Monotype Sorts" pitchFamily="-32" charset="2"/>
              <a:buNone/>
              <a:tabLst>
                <a:tab pos="1828800" algn="l"/>
                <a:tab pos="3313113" algn="l"/>
                <a:tab pos="4348163" algn="l"/>
              </a:tabLst>
              <a:defRPr/>
            </a:pPr>
            <a:r>
              <a:rPr lang="en-US" altLang="en-US" sz="1200" kern="0" dirty="0" smtClean="0"/>
              <a:t>	normalization</a:t>
            </a:r>
          </a:p>
          <a:p>
            <a:pPr marL="60325" indent="0">
              <a:buFont typeface="Monotype Sorts" pitchFamily="-32" charset="2"/>
              <a:buNone/>
              <a:tabLst>
                <a:tab pos="1828800" algn="l"/>
                <a:tab pos="3313113" algn="l"/>
                <a:tab pos="4348163" algn="l"/>
              </a:tabLst>
              <a:defRPr/>
            </a:pPr>
            <a:endParaRPr lang="en-US" altLang="en-US" sz="1200" kern="0" dirty="0" smtClean="0"/>
          </a:p>
          <a:p>
            <a:pPr marL="60325" indent="0">
              <a:buFont typeface="Monotype Sorts" pitchFamily="-32" charset="2"/>
              <a:buNone/>
              <a:tabLst>
                <a:tab pos="1828800" algn="l"/>
                <a:tab pos="3313113" algn="l"/>
                <a:tab pos="4348163" algn="l"/>
              </a:tabLst>
              <a:defRPr/>
            </a:pPr>
            <a:r>
              <a:rPr lang="en-US" altLang="en-US" sz="1200" kern="0" dirty="0" smtClean="0"/>
              <a:t>The query model:	relational algebra		graph traversal</a:t>
            </a:r>
          </a:p>
          <a:p>
            <a:pPr marL="60325" indent="0">
              <a:buFont typeface="Monotype Sorts" pitchFamily="-32" charset="2"/>
              <a:buNone/>
              <a:tabLst>
                <a:tab pos="1828800" algn="l"/>
                <a:tab pos="3313113" algn="l"/>
                <a:tab pos="4348163" algn="l"/>
              </a:tabLst>
              <a:defRPr/>
            </a:pPr>
            <a:r>
              <a:rPr lang="en-US" altLang="en-US" sz="1200" kern="0" dirty="0" smtClean="0"/>
              <a:t>	tuple calculus	vs.	text search</a:t>
            </a:r>
          </a:p>
          <a:p>
            <a:pPr marL="60325" indent="0">
              <a:buFont typeface="Monotype Sorts" pitchFamily="-32" charset="2"/>
              <a:buNone/>
              <a:tabLst>
                <a:tab pos="1828800" algn="l"/>
                <a:tab pos="3313113" algn="l"/>
                <a:tab pos="4348163" algn="l"/>
              </a:tabLst>
              <a:defRPr/>
            </a:pPr>
            <a:r>
              <a:rPr lang="en-US" altLang="en-US" sz="1200" kern="0" dirty="0" smtClean="0"/>
              <a:t>			map/reduce</a:t>
            </a:r>
          </a:p>
          <a:p>
            <a:pPr marL="60325" indent="0">
              <a:buFont typeface="Monotype Sorts" pitchFamily="-32" charset="2"/>
              <a:buNone/>
              <a:tabLst>
                <a:tab pos="1828800" algn="l"/>
                <a:tab pos="3313113" algn="l"/>
                <a:tab pos="4348163" algn="l"/>
              </a:tabLst>
              <a:defRPr/>
            </a:pPr>
            <a:endParaRPr lang="en-US" altLang="en-US" sz="1200" kern="0" dirty="0" smtClean="0"/>
          </a:p>
          <a:p>
            <a:pPr marL="60325" indent="0">
              <a:buFont typeface="Monotype Sorts" pitchFamily="-32" charset="2"/>
              <a:buNone/>
              <a:tabLst>
                <a:tab pos="1828800" algn="l"/>
                <a:tab pos="3313113" algn="l"/>
                <a:tab pos="4348163" algn="l"/>
              </a:tabLst>
              <a:defRPr/>
            </a:pPr>
            <a:r>
              <a:rPr lang="en-US" altLang="en-US" sz="1200" kern="0" dirty="0" smtClean="0"/>
              <a:t>The implementation:	rigid schemas	vs.	flexible schemas</a:t>
            </a:r>
          </a:p>
          <a:p>
            <a:pPr marL="60325" indent="0">
              <a:buFont typeface="Monotype Sorts" pitchFamily="-32" charset="2"/>
              <a:buNone/>
              <a:tabLst>
                <a:tab pos="1828800" algn="l"/>
                <a:tab pos="3313113" algn="l"/>
                <a:tab pos="4348163" algn="l"/>
              </a:tabLst>
              <a:defRPr/>
            </a:pPr>
            <a:r>
              <a:rPr lang="en-US" altLang="en-US" sz="1200" kern="0" dirty="0" smtClean="0"/>
              <a:t>			(schema-less)</a:t>
            </a:r>
          </a:p>
          <a:p>
            <a:pPr marL="60325" indent="0">
              <a:buFont typeface="Monotype Sorts" pitchFamily="-32" charset="2"/>
              <a:buNone/>
              <a:tabLst>
                <a:tab pos="1828800" algn="l"/>
                <a:tab pos="3313113" algn="l"/>
                <a:tab pos="4348163" algn="l"/>
              </a:tabLst>
              <a:defRPr/>
            </a:pPr>
            <a:r>
              <a:rPr lang="en-US" altLang="en-US" sz="1200" kern="0" dirty="0" smtClean="0"/>
              <a:t>	</a:t>
            </a:r>
          </a:p>
          <a:p>
            <a:pPr marL="60325" indent="0">
              <a:buFont typeface="Monotype Sorts" pitchFamily="-32" charset="2"/>
              <a:buNone/>
              <a:tabLst>
                <a:tab pos="1828800" algn="l"/>
                <a:tab pos="3313113" algn="l"/>
                <a:tab pos="4348163" algn="l"/>
              </a:tabLst>
              <a:defRPr/>
            </a:pPr>
            <a:r>
              <a:rPr lang="en-US" altLang="en-US" sz="1200" kern="0" dirty="0" smtClean="0"/>
              <a:t>	ACID compliance 	vs.	BASE</a:t>
            </a:r>
          </a:p>
          <a:p>
            <a:pPr marL="0" indent="0">
              <a:buFont typeface="Monotype Sorts" pitchFamily="-32" charset="2"/>
              <a:buNone/>
              <a:defRPr/>
            </a:pPr>
            <a:endParaRPr lang="en-US" altLang="en-US" kern="0" dirty="0" smtClean="0"/>
          </a:p>
          <a:p>
            <a:pPr lvl="1">
              <a:buFont typeface="Monotype Sorts" pitchFamily="-32" charset="2"/>
              <a:buChar char="n"/>
              <a:defRPr/>
            </a:pPr>
            <a:endParaRPr lang="en-US" altLang="en-US" kern="0" dirty="0" smtClean="0"/>
          </a:p>
        </p:txBody>
      </p:sp>
    </p:spTree>
    <p:extLst>
      <p:ext uri="{BB962C8B-B14F-4D97-AF65-F5344CB8AC3E}">
        <p14:creationId xmlns:p14="http://schemas.microsoft.com/office/powerpoint/2010/main" val="59226345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Summary</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600" dirty="0" smtClean="0"/>
              <a:t>RDBMS is a great tool for solving ACID problems</a:t>
            </a:r>
          </a:p>
          <a:p>
            <a:pPr lvl="1" algn="just">
              <a:lnSpc>
                <a:spcPct val="90000"/>
              </a:lnSpc>
              <a:buFontTx/>
              <a:buChar char="•"/>
            </a:pPr>
            <a:r>
              <a:rPr lang="en-US" altLang="en-US" sz="2400" dirty="0" smtClean="0"/>
              <a:t>When data validity is super important</a:t>
            </a:r>
          </a:p>
          <a:p>
            <a:pPr lvl="1" algn="just">
              <a:lnSpc>
                <a:spcPct val="90000"/>
              </a:lnSpc>
              <a:buFontTx/>
              <a:buChar char="•"/>
            </a:pPr>
            <a:r>
              <a:rPr lang="en-US" altLang="en-US" sz="2400" dirty="0" smtClean="0"/>
              <a:t>When you need to support dynamic queries</a:t>
            </a:r>
          </a:p>
          <a:p>
            <a:pPr algn="just">
              <a:lnSpc>
                <a:spcPct val="90000"/>
              </a:lnSpc>
              <a:buFontTx/>
              <a:buChar char="•"/>
            </a:pPr>
            <a:endParaRPr lang="en-US" altLang="en-US" sz="2400" dirty="0" smtClean="0"/>
          </a:p>
          <a:p>
            <a:pPr algn="just">
              <a:lnSpc>
                <a:spcPct val="90000"/>
              </a:lnSpc>
              <a:buFontTx/>
              <a:buChar char="•"/>
            </a:pPr>
            <a:r>
              <a:rPr lang="en-US" altLang="en-US" sz="2600" dirty="0" smtClean="0"/>
              <a:t>NoSQL is great tool for solving data availability problems</a:t>
            </a:r>
          </a:p>
          <a:p>
            <a:pPr lvl="1" algn="just">
              <a:lnSpc>
                <a:spcPct val="90000"/>
              </a:lnSpc>
              <a:buFontTx/>
              <a:buChar char="•"/>
            </a:pPr>
            <a:r>
              <a:rPr lang="en-US" altLang="en-US" sz="2400" dirty="0"/>
              <a:t>When </a:t>
            </a:r>
            <a:r>
              <a:rPr lang="en-US" altLang="en-US" sz="2400" dirty="0" smtClean="0"/>
              <a:t>it’s more important to have fast data than right data</a:t>
            </a:r>
            <a:endParaRPr lang="en-US" altLang="en-US" sz="2400" dirty="0"/>
          </a:p>
          <a:p>
            <a:pPr lvl="1" algn="just">
              <a:lnSpc>
                <a:spcPct val="90000"/>
              </a:lnSpc>
              <a:buFontTx/>
              <a:buChar char="•"/>
            </a:pPr>
            <a:r>
              <a:rPr lang="en-US" altLang="en-US" sz="2400" dirty="0"/>
              <a:t>When you need to </a:t>
            </a:r>
            <a:r>
              <a:rPr lang="en-US" altLang="en-US" sz="2400" dirty="0" smtClean="0"/>
              <a:t>scale based on changing requirements</a:t>
            </a:r>
            <a:endParaRPr lang="en-US" altLang="en-US" sz="2400" dirty="0"/>
          </a:p>
          <a:p>
            <a:pPr lvl="1" algn="just">
              <a:lnSpc>
                <a:spcPct val="90000"/>
              </a:lnSpc>
              <a:buFontTx/>
              <a:buChar char="•"/>
            </a:pPr>
            <a:endParaRPr lang="en-US" altLang="en-US" sz="2400" dirty="0" smtClean="0"/>
          </a:p>
          <a:p>
            <a:pPr algn="just">
              <a:lnSpc>
                <a:spcPct val="90000"/>
              </a:lnSpc>
              <a:buFontTx/>
              <a:buChar char="•"/>
            </a:pPr>
            <a:r>
              <a:rPr lang="en-US" altLang="en-US" sz="2400" dirty="0" smtClean="0"/>
              <a:t>Pick the right tool for the job</a:t>
            </a:r>
          </a:p>
        </p:txBody>
      </p:sp>
    </p:spTree>
    <p:extLst>
      <p:ext uri="{BB962C8B-B14F-4D97-AF65-F5344CB8AC3E}">
        <p14:creationId xmlns:p14="http://schemas.microsoft.com/office/powerpoint/2010/main" val="4023733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Scaling Traditional Databases</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416236"/>
            <a:ext cx="11366766" cy="5117571"/>
          </a:xfrm>
        </p:spPr>
        <p:txBody>
          <a:bodyPr/>
          <a:lstStyle/>
          <a:p>
            <a:pPr>
              <a:buFont typeface="Wingdings" pitchFamily="2" charset="2"/>
              <a:buChar char="§"/>
            </a:pPr>
            <a:r>
              <a:rPr lang="en-US" sz="2800" dirty="0"/>
              <a:t>Relational databases </a:t>
            </a:r>
            <a:r>
              <a:rPr lang="en-US" sz="2800" dirty="0" smtClean="0">
                <a:sym typeface="Wingdings" panose="05000000000000000000" pitchFamily="2" charset="2"/>
              </a:rPr>
              <a:t></a:t>
            </a:r>
            <a:r>
              <a:rPr lang="en-US" sz="2800" dirty="0" smtClean="0"/>
              <a:t> </a:t>
            </a:r>
            <a:r>
              <a:rPr lang="en-US" sz="2800" dirty="0"/>
              <a:t>mainstay of business</a:t>
            </a:r>
          </a:p>
          <a:p>
            <a:pPr>
              <a:buFont typeface="Wingdings" pitchFamily="2" charset="2"/>
              <a:buChar char="§"/>
            </a:pPr>
            <a:endParaRPr lang="en-US" sz="2800" dirty="0" smtClean="0"/>
          </a:p>
          <a:p>
            <a:pPr>
              <a:buFont typeface="Wingdings" pitchFamily="2" charset="2"/>
              <a:buChar char="§"/>
            </a:pPr>
            <a:r>
              <a:rPr lang="en-US" sz="2800" dirty="0" smtClean="0"/>
              <a:t>Web-based </a:t>
            </a:r>
            <a:r>
              <a:rPr lang="en-US" sz="2800" dirty="0"/>
              <a:t>applications caused spikes</a:t>
            </a:r>
          </a:p>
          <a:p>
            <a:pPr lvl="1">
              <a:buFont typeface="Wingdings" pitchFamily="2" charset="2"/>
              <a:buChar char="§"/>
            </a:pPr>
            <a:r>
              <a:rPr lang="en-US" sz="2400" dirty="0"/>
              <a:t>explosion of social media sites (Facebook, Twitter) with large data needs</a:t>
            </a:r>
          </a:p>
          <a:p>
            <a:pPr lvl="1">
              <a:buFont typeface="Wingdings" pitchFamily="2" charset="2"/>
              <a:buChar char="§"/>
            </a:pPr>
            <a:r>
              <a:rPr lang="en-US" sz="2400" dirty="0" smtClean="0"/>
              <a:t>rise </a:t>
            </a:r>
            <a:r>
              <a:rPr lang="en-US" sz="2400" dirty="0"/>
              <a:t>of cloud-based solutions such as Amazon S3 (simple storage solution)</a:t>
            </a:r>
          </a:p>
          <a:p>
            <a:pPr>
              <a:buFont typeface="Wingdings" pitchFamily="2" charset="2"/>
              <a:buChar char="§"/>
            </a:pPr>
            <a:endParaRPr lang="en-US" sz="2800" dirty="0" smtClean="0"/>
          </a:p>
          <a:p>
            <a:pPr>
              <a:buFont typeface="Wingdings" pitchFamily="2" charset="2"/>
              <a:buChar char="§"/>
            </a:pPr>
            <a:r>
              <a:rPr lang="en-US" sz="2800" dirty="0" smtClean="0"/>
              <a:t>Hooking </a:t>
            </a:r>
            <a:r>
              <a:rPr lang="en-US" sz="2800" dirty="0"/>
              <a:t>RDBMS to web-based application becomes trouble</a:t>
            </a:r>
          </a:p>
        </p:txBody>
      </p:sp>
    </p:spTree>
    <p:extLst>
      <p:ext uri="{BB962C8B-B14F-4D97-AF65-F5344CB8AC3E}">
        <p14:creationId xmlns:p14="http://schemas.microsoft.com/office/powerpoint/2010/main" val="20504509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Scaling Traditional Databases</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416236"/>
            <a:ext cx="11366766" cy="5117571"/>
          </a:xfrm>
        </p:spPr>
        <p:txBody>
          <a:bodyPr/>
          <a:lstStyle/>
          <a:p>
            <a:pPr>
              <a:buFont typeface="Wingdings" pitchFamily="2" charset="2"/>
              <a:buChar char="§"/>
            </a:pPr>
            <a:r>
              <a:rPr lang="en-US" sz="2800" dirty="0"/>
              <a:t>Traditional RDBMSs can be either </a:t>
            </a:r>
            <a:r>
              <a:rPr lang="en-US" sz="2800" dirty="0" smtClean="0"/>
              <a:t>scaled:</a:t>
            </a:r>
            <a:endParaRPr lang="en-US" sz="2800" dirty="0"/>
          </a:p>
          <a:p>
            <a:pPr lvl="1">
              <a:buFont typeface="Wingdings" pitchFamily="2" charset="2"/>
              <a:buChar char="§"/>
            </a:pPr>
            <a:r>
              <a:rPr lang="en-US" sz="2600" dirty="0" smtClean="0">
                <a:solidFill>
                  <a:srgbClr val="C00000"/>
                </a:solidFill>
              </a:rPr>
              <a:t>Vertically</a:t>
            </a:r>
            <a:r>
              <a:rPr lang="en-US" sz="2600" dirty="0" smtClean="0"/>
              <a:t> (or </a:t>
            </a:r>
            <a:r>
              <a:rPr lang="en-US" sz="2600" dirty="0" smtClean="0">
                <a:solidFill>
                  <a:srgbClr val="C00000"/>
                </a:solidFill>
              </a:rPr>
              <a:t>Up</a:t>
            </a:r>
            <a:r>
              <a:rPr lang="en-US" sz="2600" dirty="0" smtClean="0"/>
              <a:t>): </a:t>
            </a:r>
            <a:r>
              <a:rPr lang="en-US" altLang="en-US" sz="2600" dirty="0"/>
              <a:t>Best way to provide ACID and rich query model is to have the dataset on a single machine</a:t>
            </a:r>
            <a:endParaRPr lang="en-US" sz="2600" dirty="0"/>
          </a:p>
          <a:p>
            <a:pPr lvl="2">
              <a:buFont typeface="Wingdings" pitchFamily="2" charset="2"/>
              <a:buChar char="§"/>
            </a:pPr>
            <a:r>
              <a:rPr lang="en-US" dirty="0" smtClean="0"/>
              <a:t>Can </a:t>
            </a:r>
            <a:r>
              <a:rPr lang="en-US" dirty="0"/>
              <a:t>be achieved by hardware upgrades (e.g., faster CPU, more memory, or larger disk)</a:t>
            </a:r>
          </a:p>
          <a:p>
            <a:pPr lvl="2">
              <a:buFont typeface="Wingdings" pitchFamily="2" charset="2"/>
              <a:buChar char="§"/>
            </a:pPr>
            <a:r>
              <a:rPr lang="en-US" dirty="0"/>
              <a:t>Limited by the amount of CPU, RAM and disk that can be configured on a single </a:t>
            </a:r>
            <a:r>
              <a:rPr lang="en-US" dirty="0" smtClean="0"/>
              <a:t>machine (Dataset is just too big!)</a:t>
            </a:r>
            <a:endParaRPr lang="en-US" dirty="0"/>
          </a:p>
          <a:p>
            <a:pPr lvl="1">
              <a:buFont typeface="Wingdings" pitchFamily="2" charset="2"/>
              <a:buChar char="§"/>
            </a:pPr>
            <a:endParaRPr lang="en-US" sz="2600" dirty="0" smtClean="0">
              <a:solidFill>
                <a:srgbClr val="C00000"/>
              </a:solidFill>
            </a:endParaRPr>
          </a:p>
          <a:p>
            <a:pPr lvl="1">
              <a:buFont typeface="Wingdings" pitchFamily="2" charset="2"/>
              <a:buChar char="§"/>
            </a:pPr>
            <a:r>
              <a:rPr lang="en-US" sz="2600" dirty="0" smtClean="0">
                <a:solidFill>
                  <a:srgbClr val="C00000"/>
                </a:solidFill>
              </a:rPr>
              <a:t>Horizontally</a:t>
            </a:r>
            <a:r>
              <a:rPr lang="en-US" sz="2600" dirty="0" smtClean="0"/>
              <a:t> </a:t>
            </a:r>
            <a:r>
              <a:rPr lang="en-US" sz="2600" dirty="0"/>
              <a:t>(or </a:t>
            </a:r>
            <a:r>
              <a:rPr lang="en-US" sz="2600" dirty="0">
                <a:solidFill>
                  <a:srgbClr val="C00000"/>
                </a:solidFill>
              </a:rPr>
              <a:t>Out</a:t>
            </a:r>
            <a:r>
              <a:rPr lang="en-US" sz="2600" dirty="0" smtClean="0"/>
              <a:t>): </a:t>
            </a:r>
            <a:r>
              <a:rPr lang="en-US" sz="2400" dirty="0"/>
              <a:t>adding more </a:t>
            </a:r>
            <a:r>
              <a:rPr lang="en-US" sz="2400" dirty="0" smtClean="0"/>
              <a:t>machines</a:t>
            </a:r>
            <a:r>
              <a:rPr lang="en-US" sz="2600" dirty="0"/>
              <a:t> </a:t>
            </a:r>
            <a:r>
              <a:rPr lang="en-US" sz="2600" dirty="0" smtClean="0"/>
              <a:t>is a better choice</a:t>
            </a:r>
            <a:endParaRPr lang="en-US" sz="2600" dirty="0"/>
          </a:p>
          <a:p>
            <a:pPr lvl="2">
              <a:buFont typeface="Wingdings" pitchFamily="2" charset="2"/>
              <a:buChar char="§"/>
            </a:pPr>
            <a:r>
              <a:rPr lang="en-US" altLang="en-US" dirty="0"/>
              <a:t>Different approaches for horizontal scaling (multi-node database</a:t>
            </a:r>
            <a:r>
              <a:rPr lang="en-US" altLang="en-US" dirty="0" smtClean="0"/>
              <a:t>)</a:t>
            </a:r>
            <a:endParaRPr lang="en-US" dirty="0"/>
          </a:p>
          <a:p>
            <a:pPr lvl="3">
              <a:buFont typeface="Wingdings" pitchFamily="2" charset="2"/>
              <a:buChar char="§"/>
            </a:pPr>
            <a:r>
              <a:rPr lang="en-US" dirty="0" smtClean="0"/>
              <a:t>Master/Slave </a:t>
            </a:r>
          </a:p>
          <a:p>
            <a:pPr lvl="3">
              <a:buFont typeface="Wingdings" pitchFamily="2" charset="2"/>
              <a:buChar char="§"/>
            </a:pPr>
            <a:r>
              <a:rPr lang="en-US" dirty="0" err="1" smtClean="0">
                <a:solidFill>
                  <a:srgbClr val="0070C0"/>
                </a:solidFill>
              </a:rPr>
              <a:t>sharding</a:t>
            </a:r>
            <a:r>
              <a:rPr lang="en-US" dirty="0" smtClean="0"/>
              <a:t> (Partitioning)</a:t>
            </a:r>
            <a:endParaRPr lang="en-US" i="1" dirty="0">
              <a:solidFill>
                <a:srgbClr val="0070C0"/>
              </a:solidFill>
            </a:endParaRPr>
          </a:p>
        </p:txBody>
      </p:sp>
    </p:spTree>
    <p:extLst>
      <p:ext uri="{BB962C8B-B14F-4D97-AF65-F5344CB8AC3E}">
        <p14:creationId xmlns:p14="http://schemas.microsoft.com/office/powerpoint/2010/main" val="953444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Scaling out RDBMS: Master/Slave</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537062" y="1399611"/>
            <a:ext cx="11555188" cy="5117571"/>
          </a:xfrm>
        </p:spPr>
        <p:txBody>
          <a:bodyPr/>
          <a:lstStyle/>
          <a:p>
            <a:r>
              <a:rPr lang="en-US" sz="2800" dirty="0"/>
              <a:t>Master/Slave</a:t>
            </a:r>
          </a:p>
          <a:p>
            <a:pPr lvl="1"/>
            <a:r>
              <a:rPr lang="en-US" sz="2400" dirty="0"/>
              <a:t>All writes are written to the master </a:t>
            </a:r>
            <a:endParaRPr lang="en-US" sz="2400" dirty="0" smtClean="0"/>
          </a:p>
          <a:p>
            <a:pPr lvl="1"/>
            <a:r>
              <a:rPr lang="en-US" sz="2400" dirty="0"/>
              <a:t>All reads performed against the replicated slave databases</a:t>
            </a:r>
          </a:p>
          <a:p>
            <a:pPr lvl="1"/>
            <a:r>
              <a:rPr lang="en-US" sz="2400" dirty="0" smtClean="0"/>
              <a:t>Critical </a:t>
            </a:r>
            <a:r>
              <a:rPr lang="en-US" sz="2400" dirty="0"/>
              <a:t>reads may be incorrect as writes may not have been propagated down</a:t>
            </a:r>
          </a:p>
          <a:p>
            <a:pPr lvl="1"/>
            <a:r>
              <a:rPr lang="en-US" sz="2400" dirty="0"/>
              <a:t>Large datasets can pose problems as master needs to duplicate data to </a:t>
            </a:r>
            <a:r>
              <a:rPr lang="en-US" sz="2400" dirty="0" smtClean="0"/>
              <a:t>slaves</a:t>
            </a:r>
          </a:p>
          <a:p>
            <a:pPr lvl="1"/>
            <a:r>
              <a:rPr lang="en-US" sz="2400" dirty="0"/>
              <a:t>Limited by the Read-to-Write ratio and communication </a:t>
            </a:r>
            <a:r>
              <a:rPr lang="en-US" sz="2400" dirty="0" smtClean="0"/>
              <a:t>overhead</a:t>
            </a:r>
            <a:endParaRPr lang="en-US" altLang="en-US" sz="1200" dirty="0"/>
          </a:p>
        </p:txBody>
      </p:sp>
    </p:spTree>
    <p:extLst>
      <p:ext uri="{BB962C8B-B14F-4D97-AF65-F5344CB8AC3E}">
        <p14:creationId xmlns:p14="http://schemas.microsoft.com/office/powerpoint/2010/main" val="39002701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a:t>Scaling out RDBMS: </a:t>
            </a:r>
            <a:r>
              <a:rPr lang="it-IT" altLang="it-IT" dirty="0" smtClean="0"/>
              <a:t>Sharding</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399611"/>
            <a:ext cx="11366766" cy="5117571"/>
          </a:xfrm>
        </p:spPr>
        <p:txBody>
          <a:bodyPr/>
          <a:lstStyle/>
          <a:p>
            <a:r>
              <a:rPr lang="en-US" sz="2800" dirty="0" err="1" smtClean="0"/>
              <a:t>Sharding</a:t>
            </a:r>
            <a:r>
              <a:rPr lang="en-US" sz="2800" dirty="0" smtClean="0"/>
              <a:t> (partitioning): Allows concurrent (or parallel) accesses</a:t>
            </a:r>
          </a:p>
          <a:p>
            <a:pPr lvl="1"/>
            <a:r>
              <a:rPr lang="en-US" sz="2400" dirty="0"/>
              <a:t>Scales well for both reads and writes</a:t>
            </a:r>
          </a:p>
          <a:p>
            <a:pPr lvl="1"/>
            <a:r>
              <a:rPr lang="en-US" sz="2400" dirty="0"/>
              <a:t>Not transparent, application needs to be partition-aware</a:t>
            </a:r>
          </a:p>
          <a:p>
            <a:pPr lvl="1"/>
            <a:r>
              <a:rPr lang="en-US" sz="2400" dirty="0"/>
              <a:t>Can no longer have relationships/joins across partitions</a:t>
            </a:r>
          </a:p>
          <a:p>
            <a:pPr lvl="1"/>
            <a:r>
              <a:rPr lang="en-US" sz="2400" dirty="0"/>
              <a:t>Loss of referential integrity across shards</a:t>
            </a:r>
          </a:p>
          <a:p>
            <a:endParaRPr lang="en-US" sz="2800" dirty="0"/>
          </a:p>
        </p:txBody>
      </p:sp>
      <p:sp>
        <p:nvSpPr>
          <p:cNvPr id="4" name="Rectangle 3"/>
          <p:cNvSpPr/>
          <p:nvPr/>
        </p:nvSpPr>
        <p:spPr>
          <a:xfrm>
            <a:off x="4341975" y="3809975"/>
            <a:ext cx="3048000" cy="457200"/>
          </a:xfrm>
          <a:prstGeom prst="rect">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Input data: A large file</a:t>
            </a:r>
          </a:p>
        </p:txBody>
      </p:sp>
      <p:sp>
        <p:nvSpPr>
          <p:cNvPr id="5" name="Rectangle 4"/>
          <p:cNvSpPr/>
          <p:nvPr/>
        </p:nvSpPr>
        <p:spPr>
          <a:xfrm>
            <a:off x="2741775" y="4648175"/>
            <a:ext cx="14478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dirty="0" smtClean="0"/>
              <a:t>Machine </a:t>
            </a:r>
            <a:r>
              <a:rPr lang="en-US" sz="1400" dirty="0"/>
              <a:t>1</a:t>
            </a:r>
          </a:p>
          <a:p>
            <a:pPr algn="ctr">
              <a:defRPr/>
            </a:pPr>
            <a:endParaRPr lang="en-US" sz="1200" dirty="0"/>
          </a:p>
        </p:txBody>
      </p:sp>
      <p:sp>
        <p:nvSpPr>
          <p:cNvPr id="6" name="Rounded Rectangle 5"/>
          <p:cNvSpPr/>
          <p:nvPr/>
        </p:nvSpPr>
        <p:spPr>
          <a:xfrm>
            <a:off x="2770350" y="4905350"/>
            <a:ext cx="1371600" cy="3048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t>Chunk1 of input data</a:t>
            </a:r>
          </a:p>
        </p:txBody>
      </p:sp>
      <p:sp>
        <p:nvSpPr>
          <p:cNvPr id="7" name="Down Arrow 6"/>
          <p:cNvSpPr/>
          <p:nvPr/>
        </p:nvSpPr>
        <p:spPr>
          <a:xfrm>
            <a:off x="3198975" y="4114775"/>
            <a:ext cx="533400" cy="4572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3332325" y="3962375"/>
            <a:ext cx="1009650" cy="157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Down Arrow 8"/>
          <p:cNvSpPr/>
          <p:nvPr/>
        </p:nvSpPr>
        <p:spPr>
          <a:xfrm>
            <a:off x="7999575" y="4114775"/>
            <a:ext cx="533400" cy="4572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7389975" y="3962375"/>
            <a:ext cx="1009650" cy="1571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5103975" y="4648175"/>
            <a:ext cx="14478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dirty="0" smtClean="0"/>
              <a:t>Machine </a:t>
            </a:r>
            <a:r>
              <a:rPr lang="en-US" sz="1400" dirty="0"/>
              <a:t>2</a:t>
            </a:r>
          </a:p>
          <a:p>
            <a:pPr algn="ctr">
              <a:defRPr/>
            </a:pPr>
            <a:endParaRPr lang="en-US" sz="1200" dirty="0"/>
          </a:p>
        </p:txBody>
      </p:sp>
      <p:sp>
        <p:nvSpPr>
          <p:cNvPr id="12" name="Rounded Rectangle 11"/>
          <p:cNvSpPr/>
          <p:nvPr/>
        </p:nvSpPr>
        <p:spPr>
          <a:xfrm>
            <a:off x="5142075" y="4905350"/>
            <a:ext cx="1371600" cy="3048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t>Chunk3 of input data</a:t>
            </a:r>
          </a:p>
        </p:txBody>
      </p:sp>
      <p:sp>
        <p:nvSpPr>
          <p:cNvPr id="13" name="Rectangle 12"/>
          <p:cNvSpPr/>
          <p:nvPr/>
        </p:nvSpPr>
        <p:spPr>
          <a:xfrm>
            <a:off x="7542375" y="4648175"/>
            <a:ext cx="1447800"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1400" dirty="0" smtClean="0"/>
              <a:t>Machine </a:t>
            </a:r>
            <a:r>
              <a:rPr lang="en-US" sz="1400" dirty="0"/>
              <a:t>3</a:t>
            </a:r>
          </a:p>
          <a:p>
            <a:pPr algn="ctr">
              <a:defRPr/>
            </a:pPr>
            <a:endParaRPr lang="en-US" sz="1200" dirty="0"/>
          </a:p>
        </p:txBody>
      </p:sp>
      <p:sp>
        <p:nvSpPr>
          <p:cNvPr id="14" name="Rounded Rectangle 13"/>
          <p:cNvSpPr/>
          <p:nvPr/>
        </p:nvSpPr>
        <p:spPr>
          <a:xfrm>
            <a:off x="7580475" y="4905350"/>
            <a:ext cx="1371600" cy="3048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t>Chunk5 of input data</a:t>
            </a:r>
          </a:p>
        </p:txBody>
      </p:sp>
      <p:sp>
        <p:nvSpPr>
          <p:cNvPr id="15" name="Down Arrow 14"/>
          <p:cNvSpPr/>
          <p:nvPr/>
        </p:nvSpPr>
        <p:spPr>
          <a:xfrm>
            <a:off x="5561175" y="4267175"/>
            <a:ext cx="533400" cy="3048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ounded Rectangle 15"/>
          <p:cNvSpPr/>
          <p:nvPr/>
        </p:nvSpPr>
        <p:spPr>
          <a:xfrm>
            <a:off x="2771938" y="5238725"/>
            <a:ext cx="1371600" cy="304800"/>
          </a:xfrm>
          <a:prstGeom prst="round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t>Chunk2 of input data</a:t>
            </a:r>
          </a:p>
        </p:txBody>
      </p:sp>
      <p:sp>
        <p:nvSpPr>
          <p:cNvPr id="17" name="Rounded Rectangle 16"/>
          <p:cNvSpPr/>
          <p:nvPr/>
        </p:nvSpPr>
        <p:spPr>
          <a:xfrm>
            <a:off x="5143663" y="5238725"/>
            <a:ext cx="1371600" cy="3048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t>Chunk4 of input data</a:t>
            </a:r>
          </a:p>
        </p:txBody>
      </p:sp>
      <p:sp>
        <p:nvSpPr>
          <p:cNvPr id="18" name="Rounded Rectangle 17"/>
          <p:cNvSpPr/>
          <p:nvPr/>
        </p:nvSpPr>
        <p:spPr>
          <a:xfrm>
            <a:off x="7582063" y="5238725"/>
            <a:ext cx="1371600" cy="30480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r>
              <a:rPr lang="en-US" sz="1100" dirty="0"/>
              <a:t>Chunk5 of input data</a:t>
            </a:r>
          </a:p>
        </p:txBody>
      </p:sp>
      <p:cxnSp>
        <p:nvCxnSpPr>
          <p:cNvPr id="19" name="Straight Arrow Connector 18"/>
          <p:cNvCxnSpPr/>
          <p:nvPr/>
        </p:nvCxnSpPr>
        <p:spPr>
          <a:xfrm flipV="1">
            <a:off x="3456150" y="5562575"/>
            <a:ext cx="0" cy="533400"/>
          </a:xfrm>
          <a:prstGeom prst="straightConnector1">
            <a:avLst/>
          </a:prstGeom>
          <a:ln w="60325">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456150" y="6095975"/>
            <a:ext cx="4826476" cy="0"/>
          </a:xfrm>
          <a:prstGeom prst="line">
            <a:avLst/>
          </a:prstGeom>
          <a:ln w="60325">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endCxn id="17" idx="2"/>
          </p:cNvCxnSpPr>
          <p:nvPr/>
        </p:nvCxnSpPr>
        <p:spPr>
          <a:xfrm flipV="1">
            <a:off x="5829463" y="5543525"/>
            <a:ext cx="0" cy="552450"/>
          </a:xfrm>
          <a:prstGeom prst="straightConnector1">
            <a:avLst/>
          </a:prstGeom>
          <a:ln w="60325">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8282626" y="5543525"/>
            <a:ext cx="0" cy="552450"/>
          </a:xfrm>
          <a:prstGeom prst="straightConnector1">
            <a:avLst/>
          </a:prstGeom>
          <a:ln w="60325">
            <a:solidFill>
              <a:srgbClr val="0070C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665575" y="6260043"/>
            <a:ext cx="6349430" cy="461665"/>
          </a:xfrm>
          <a:prstGeom prst="rect">
            <a:avLst/>
          </a:prstGeom>
          <a:noFill/>
        </p:spPr>
        <p:txBody>
          <a:bodyPr wrap="none" rtlCol="0">
            <a:spAutoFit/>
          </a:bodyPr>
          <a:lstStyle/>
          <a:p>
            <a:r>
              <a:rPr lang="en-US" sz="2400" dirty="0" smtClean="0">
                <a:solidFill>
                  <a:srgbClr val="0070C0"/>
                </a:solidFill>
              </a:rPr>
              <a:t>E.g., Chunks 1, 3 and 5 can be accessed in parallel</a:t>
            </a:r>
            <a:endParaRPr lang="en-US" sz="2400" dirty="0">
              <a:solidFill>
                <a:srgbClr val="0070C0"/>
              </a:solidFill>
            </a:endParaRPr>
          </a:p>
        </p:txBody>
      </p:sp>
    </p:spTree>
    <p:extLst>
      <p:ext uri="{BB962C8B-B14F-4D97-AF65-F5344CB8AC3E}">
        <p14:creationId xmlns:p14="http://schemas.microsoft.com/office/powerpoint/2010/main" val="155943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up)">
                                      <p:cBhvr>
                                        <p:cTn id="26" dur="500"/>
                                        <p:tgtEl>
                                          <p:spTgt spid="15"/>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arn(inVertical)">
                                      <p:cBhvr>
                                        <p:cTn id="32" dur="500"/>
                                        <p:tgtEl>
                                          <p:spTgt spid="6"/>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barn(inVertical)">
                                      <p:cBhvr>
                                        <p:cTn id="41" dur="500"/>
                                        <p:tgtEl>
                                          <p:spTgt spid="16"/>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barn(inVertical)">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down)">
                                      <p:cBhvr>
                                        <p:cTn id="52" dur="500"/>
                                        <p:tgtEl>
                                          <p:spTgt spid="19"/>
                                        </p:tgtEl>
                                      </p:cBhvr>
                                    </p:animEffect>
                                  </p:childTnLst>
                                </p:cTn>
                              </p:par>
                              <p:par>
                                <p:cTn id="53" presetID="22" presetClass="entr" presetSubtype="4"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down)">
                                      <p:cBhvr>
                                        <p:cTn id="55" dur="500"/>
                                        <p:tgtEl>
                                          <p:spTgt spid="20"/>
                                        </p:tgtEl>
                                      </p:cBhvr>
                                    </p:animEffect>
                                  </p:childTnLst>
                                </p:cTn>
                              </p:par>
                              <p:par>
                                <p:cTn id="56" presetID="22" presetClass="entr" presetSubtype="4"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00"/>
                                        <p:tgtEl>
                                          <p:spTgt spid="21"/>
                                        </p:tgtEl>
                                      </p:cBhvr>
                                    </p:animEffect>
                                  </p:childTnLst>
                                </p:cTn>
                              </p:par>
                              <p:par>
                                <p:cTn id="59" presetID="22" presetClass="entr" presetSubtype="4"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down)">
                                      <p:cBhvr>
                                        <p:cTn id="61" dur="500"/>
                                        <p:tgtEl>
                                          <p:spTgt spid="22"/>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down)">
                                      <p:cBhvr>
                                        <p:cTn id="6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Other ways to scale out RDBMS</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399611"/>
            <a:ext cx="11366766" cy="5117571"/>
          </a:xfrm>
        </p:spPr>
        <p:txBody>
          <a:bodyPr/>
          <a:lstStyle/>
          <a:p>
            <a:r>
              <a:rPr lang="en-US" sz="2800" dirty="0"/>
              <a:t>Multi-Master replication</a:t>
            </a:r>
          </a:p>
          <a:p>
            <a:endParaRPr lang="en-US" sz="2800" dirty="0" smtClean="0"/>
          </a:p>
          <a:p>
            <a:r>
              <a:rPr lang="en-US" sz="2800" dirty="0" smtClean="0"/>
              <a:t>INSERT </a:t>
            </a:r>
            <a:r>
              <a:rPr lang="en-US" sz="2800" dirty="0"/>
              <a:t>only, not UPDATES/DELETES</a:t>
            </a:r>
          </a:p>
          <a:p>
            <a:endParaRPr lang="en-US" sz="2800" dirty="0" smtClean="0"/>
          </a:p>
          <a:p>
            <a:r>
              <a:rPr lang="en-US" sz="2800" dirty="0" smtClean="0"/>
              <a:t>No </a:t>
            </a:r>
            <a:r>
              <a:rPr lang="en-US" sz="2800" dirty="0"/>
              <a:t>JOINs, thereby reducing query time</a:t>
            </a:r>
          </a:p>
          <a:p>
            <a:pPr lvl="1"/>
            <a:r>
              <a:rPr lang="en-US" sz="2400" dirty="0"/>
              <a:t>This involves de-normalizing data</a:t>
            </a:r>
          </a:p>
          <a:p>
            <a:endParaRPr lang="en-US" sz="2800" dirty="0" smtClean="0"/>
          </a:p>
          <a:p>
            <a:r>
              <a:rPr lang="en-US" sz="2800" dirty="0" smtClean="0"/>
              <a:t>In-memory </a:t>
            </a:r>
            <a:r>
              <a:rPr lang="en-US" sz="2800" dirty="0"/>
              <a:t>databases</a:t>
            </a:r>
            <a:endParaRPr lang="en-US" sz="2800" dirty="0" smtClean="0"/>
          </a:p>
        </p:txBody>
      </p:sp>
    </p:spTree>
    <p:extLst>
      <p:ext uri="{BB962C8B-B14F-4D97-AF65-F5344CB8AC3E}">
        <p14:creationId xmlns:p14="http://schemas.microsoft.com/office/powerpoint/2010/main" val="4592563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Amdahl’s Law</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399611"/>
            <a:ext cx="11366766" cy="5117571"/>
          </a:xfrm>
        </p:spPr>
        <p:txBody>
          <a:bodyPr/>
          <a:lstStyle/>
          <a:p>
            <a:r>
              <a:rPr lang="en-US" sz="2800" dirty="0"/>
              <a:t>How much faster will a parallel program run?</a:t>
            </a:r>
          </a:p>
          <a:p>
            <a:pPr lvl="1"/>
            <a:r>
              <a:rPr lang="en-US" sz="2400" dirty="0"/>
              <a:t>Suppose that the sequential execution of a program takes T</a:t>
            </a:r>
            <a:r>
              <a:rPr lang="en-US" sz="2400" baseline="-25000" dirty="0"/>
              <a:t>1</a:t>
            </a:r>
            <a:r>
              <a:rPr lang="en-US" sz="2400" dirty="0"/>
              <a:t> time units and the parallel execution on p processors/machines takes </a:t>
            </a:r>
            <a:r>
              <a:rPr lang="en-US" sz="2400" dirty="0" err="1"/>
              <a:t>T</a:t>
            </a:r>
            <a:r>
              <a:rPr lang="en-US" sz="2400" baseline="-25000" dirty="0" err="1"/>
              <a:t>p</a:t>
            </a:r>
            <a:r>
              <a:rPr lang="en-US" sz="2400" dirty="0"/>
              <a:t> time units</a:t>
            </a:r>
          </a:p>
          <a:p>
            <a:endParaRPr lang="en-US" sz="2800" dirty="0"/>
          </a:p>
          <a:p>
            <a:r>
              <a:rPr lang="en-US" sz="2800" dirty="0"/>
              <a:t>Suppose that out of the entire execution of the program, s fraction of it is not parallelizable while 1-s fraction is parallelizable</a:t>
            </a:r>
          </a:p>
          <a:p>
            <a:endParaRPr lang="en-US" sz="2800" dirty="0"/>
          </a:p>
          <a:p>
            <a:r>
              <a:rPr lang="en-US" sz="2800" dirty="0"/>
              <a:t>Then the speedup (Amdahl’s formula):</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2533" y="5397701"/>
            <a:ext cx="5330981" cy="120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81162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Amdahl’s Law: An Example</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399612"/>
            <a:ext cx="11366766" cy="2839880"/>
          </a:xfrm>
        </p:spPr>
        <p:txBody>
          <a:bodyPr/>
          <a:lstStyle/>
          <a:p>
            <a:r>
              <a:rPr lang="en-US" sz="2800" dirty="0" smtClean="0"/>
              <a:t>Suppose that:</a:t>
            </a:r>
            <a:endParaRPr lang="en-US" sz="2800" dirty="0"/>
          </a:p>
          <a:p>
            <a:pPr lvl="1"/>
            <a:r>
              <a:rPr lang="en-US" sz="2400" dirty="0"/>
              <a:t>80% of your program can be parallelized</a:t>
            </a:r>
          </a:p>
          <a:p>
            <a:pPr lvl="1"/>
            <a:r>
              <a:rPr lang="en-US" sz="2400" dirty="0"/>
              <a:t>4 machines are used to run your parallel version of </a:t>
            </a:r>
            <a:r>
              <a:rPr lang="en-US" sz="2400" dirty="0" smtClean="0"/>
              <a:t>the </a:t>
            </a:r>
            <a:r>
              <a:rPr lang="en-US" sz="2400" dirty="0"/>
              <a:t>program</a:t>
            </a:r>
          </a:p>
          <a:p>
            <a:endParaRPr lang="en-US" sz="2800" dirty="0"/>
          </a:p>
          <a:p>
            <a:r>
              <a:rPr lang="en-US" sz="2800" dirty="0"/>
              <a:t>The speedup you can get according to Amdahl’s law is:</a:t>
            </a:r>
          </a:p>
          <a:p>
            <a:pPr marL="0" indent="0">
              <a:buNone/>
            </a:pPr>
            <a:endParaRPr lang="en-US" sz="2800" dirty="0"/>
          </a:p>
        </p:txBody>
      </p:sp>
      <p:sp>
        <p:nvSpPr>
          <p:cNvPr id="5" name="Rounded Rectangle 4"/>
          <p:cNvSpPr/>
          <p:nvPr/>
        </p:nvSpPr>
        <p:spPr>
          <a:xfrm>
            <a:off x="1613231" y="5715000"/>
            <a:ext cx="8077200" cy="762000"/>
          </a:xfrm>
          <a:prstGeom prst="round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Although you use 4 processors you cannot get a speedup more than 2.5 times</a:t>
            </a:r>
            <a:r>
              <a:rPr lang="en-US" sz="2400" dirty="0" smtClean="0">
                <a:solidFill>
                  <a:schemeClr val="tx1"/>
                </a:solidFill>
              </a:rPr>
              <a:t>!</a:t>
            </a:r>
            <a:endParaRPr lang="en-US" sz="2400" dirty="0">
              <a:solidFill>
                <a:schemeClr val="tx1"/>
              </a:solidFill>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8112" y="4541837"/>
            <a:ext cx="3627437"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621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Real vs. Actual cases</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399612"/>
            <a:ext cx="11366766" cy="2839880"/>
          </a:xfrm>
        </p:spPr>
        <p:txBody>
          <a:bodyPr/>
          <a:lstStyle/>
          <a:p>
            <a:r>
              <a:rPr lang="en-US" sz="2800" dirty="0"/>
              <a:t>Amdahl’s argument is too </a:t>
            </a:r>
            <a:r>
              <a:rPr lang="en-US" sz="2800" dirty="0" smtClean="0"/>
              <a:t>simplified</a:t>
            </a:r>
          </a:p>
          <a:p>
            <a:r>
              <a:rPr lang="en-US" sz="2800" dirty="0"/>
              <a:t>In reality, communication overhead and potential workload imbalance exist upon running parallel </a:t>
            </a:r>
            <a:r>
              <a:rPr lang="en-US" sz="2800" dirty="0" smtClean="0"/>
              <a:t>programs</a:t>
            </a:r>
            <a:endParaRPr lang="en-US" sz="2800" dirty="0"/>
          </a:p>
        </p:txBody>
      </p:sp>
      <p:sp>
        <p:nvSpPr>
          <p:cNvPr id="7" name="Rectangle 6"/>
          <p:cNvSpPr/>
          <p:nvPr/>
        </p:nvSpPr>
        <p:spPr>
          <a:xfrm>
            <a:off x="2187600" y="3581400"/>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2721000" y="3581400"/>
            <a:ext cx="2174875"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2187600" y="4114800"/>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2187600" y="4648200"/>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2187600" y="5181600"/>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2187600" y="5715000"/>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Rectangle 12"/>
          <p:cNvSpPr/>
          <p:nvPr/>
        </p:nvSpPr>
        <p:spPr>
          <a:xfrm>
            <a:off x="2721000" y="4114800"/>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Rectangle 13"/>
          <p:cNvSpPr/>
          <p:nvPr/>
        </p:nvSpPr>
        <p:spPr>
          <a:xfrm>
            <a:off x="2721000" y="4648200"/>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2721000" y="5181600"/>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Rectangle 15"/>
          <p:cNvSpPr/>
          <p:nvPr/>
        </p:nvSpPr>
        <p:spPr>
          <a:xfrm>
            <a:off x="2721000" y="5715000"/>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TextBox 16"/>
          <p:cNvSpPr txBox="1">
            <a:spLocks noChangeArrowheads="1"/>
          </p:cNvSpPr>
          <p:nvPr/>
        </p:nvSpPr>
        <p:spPr bwMode="auto">
          <a:xfrm>
            <a:off x="2416200" y="3321050"/>
            <a:ext cx="169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a:t>20</a:t>
            </a:r>
          </a:p>
        </p:txBody>
      </p:sp>
      <p:sp>
        <p:nvSpPr>
          <p:cNvPr id="18" name="TextBox 17"/>
          <p:cNvSpPr txBox="1">
            <a:spLocks noChangeArrowheads="1"/>
          </p:cNvSpPr>
          <p:nvPr/>
        </p:nvSpPr>
        <p:spPr bwMode="auto">
          <a:xfrm>
            <a:off x="3770338" y="3321050"/>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a:t>80</a:t>
            </a:r>
          </a:p>
        </p:txBody>
      </p:sp>
      <p:cxnSp>
        <p:nvCxnSpPr>
          <p:cNvPr id="19" name="Straight Connector 18"/>
          <p:cNvCxnSpPr/>
          <p:nvPr/>
        </p:nvCxnSpPr>
        <p:spPr>
          <a:xfrm>
            <a:off x="2187600" y="3810000"/>
            <a:ext cx="0" cy="304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721000" y="3810000"/>
            <a:ext cx="0" cy="304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3254400" y="3810000"/>
            <a:ext cx="1641475" cy="304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2" name="TextBox 21"/>
          <p:cNvSpPr txBox="1">
            <a:spLocks noChangeArrowheads="1"/>
          </p:cNvSpPr>
          <p:nvPr/>
        </p:nvSpPr>
        <p:spPr bwMode="auto">
          <a:xfrm>
            <a:off x="2416200" y="3930650"/>
            <a:ext cx="169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a:t>20</a:t>
            </a:r>
          </a:p>
        </p:txBody>
      </p:sp>
      <p:sp>
        <p:nvSpPr>
          <p:cNvPr id="23" name="TextBox 22"/>
          <p:cNvSpPr txBox="1">
            <a:spLocks noChangeArrowheads="1"/>
          </p:cNvSpPr>
          <p:nvPr/>
        </p:nvSpPr>
        <p:spPr bwMode="auto">
          <a:xfrm>
            <a:off x="2932138" y="3930650"/>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a:t>20</a:t>
            </a:r>
          </a:p>
        </p:txBody>
      </p:sp>
      <p:sp>
        <p:nvSpPr>
          <p:cNvPr id="24" name="TextBox 23"/>
          <p:cNvSpPr txBox="1">
            <a:spLocks noChangeArrowheads="1"/>
          </p:cNvSpPr>
          <p:nvPr/>
        </p:nvSpPr>
        <p:spPr bwMode="auto">
          <a:xfrm>
            <a:off x="1444650" y="4159250"/>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b="1"/>
              <a:t>Process 1</a:t>
            </a:r>
          </a:p>
        </p:txBody>
      </p:sp>
      <p:sp>
        <p:nvSpPr>
          <p:cNvPr id="25" name="TextBox 24"/>
          <p:cNvSpPr txBox="1">
            <a:spLocks noChangeArrowheads="1"/>
          </p:cNvSpPr>
          <p:nvPr/>
        </p:nvSpPr>
        <p:spPr bwMode="auto">
          <a:xfrm>
            <a:off x="1425600" y="4692650"/>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b="1"/>
              <a:t>Process 2</a:t>
            </a:r>
          </a:p>
        </p:txBody>
      </p:sp>
      <p:sp>
        <p:nvSpPr>
          <p:cNvPr id="26" name="TextBox 25"/>
          <p:cNvSpPr txBox="1">
            <a:spLocks noChangeArrowheads="1"/>
          </p:cNvSpPr>
          <p:nvPr/>
        </p:nvSpPr>
        <p:spPr bwMode="auto">
          <a:xfrm>
            <a:off x="1425600" y="5226050"/>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b="1"/>
              <a:t>Process 3</a:t>
            </a:r>
          </a:p>
        </p:txBody>
      </p:sp>
      <p:sp>
        <p:nvSpPr>
          <p:cNvPr id="27" name="TextBox 26"/>
          <p:cNvSpPr txBox="1">
            <a:spLocks noChangeArrowheads="1"/>
          </p:cNvSpPr>
          <p:nvPr/>
        </p:nvSpPr>
        <p:spPr bwMode="auto">
          <a:xfrm>
            <a:off x="1425600" y="5759450"/>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b="1"/>
              <a:t>Process 4</a:t>
            </a:r>
          </a:p>
        </p:txBody>
      </p:sp>
      <p:sp>
        <p:nvSpPr>
          <p:cNvPr id="28" name="TextBox 27"/>
          <p:cNvSpPr txBox="1">
            <a:spLocks noChangeArrowheads="1"/>
          </p:cNvSpPr>
          <p:nvPr/>
        </p:nvSpPr>
        <p:spPr bwMode="auto">
          <a:xfrm>
            <a:off x="1662138" y="3413125"/>
            <a:ext cx="4175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i="1"/>
              <a:t>Serial</a:t>
            </a:r>
          </a:p>
        </p:txBody>
      </p:sp>
      <p:sp>
        <p:nvSpPr>
          <p:cNvPr id="29" name="TextBox 28"/>
          <p:cNvSpPr txBox="1">
            <a:spLocks noChangeArrowheads="1"/>
          </p:cNvSpPr>
          <p:nvPr/>
        </p:nvSpPr>
        <p:spPr bwMode="auto">
          <a:xfrm>
            <a:off x="1568475" y="3930650"/>
            <a:ext cx="546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i="1"/>
              <a:t>Parallel</a:t>
            </a:r>
          </a:p>
        </p:txBody>
      </p:sp>
      <p:sp>
        <p:nvSpPr>
          <p:cNvPr id="30" name="TextBox 29"/>
          <p:cNvSpPr txBox="1">
            <a:spLocks noChangeArrowheads="1"/>
          </p:cNvSpPr>
          <p:nvPr/>
        </p:nvSpPr>
        <p:spPr bwMode="auto">
          <a:xfrm>
            <a:off x="2187600" y="6172200"/>
            <a:ext cx="30241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400" i="1"/>
              <a:t>1. Parallel Speed-up: An Ideal Case</a:t>
            </a:r>
          </a:p>
        </p:txBody>
      </p:sp>
      <p:sp>
        <p:nvSpPr>
          <p:cNvPr id="31" name="Rectangle 30"/>
          <p:cNvSpPr/>
          <p:nvPr/>
        </p:nvSpPr>
        <p:spPr>
          <a:xfrm>
            <a:off x="3500463" y="5334000"/>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Rectangle 31"/>
          <p:cNvSpPr/>
          <p:nvPr/>
        </p:nvSpPr>
        <p:spPr>
          <a:xfrm>
            <a:off x="3500463" y="5715000"/>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TextBox 32"/>
          <p:cNvSpPr txBox="1">
            <a:spLocks noChangeArrowheads="1"/>
          </p:cNvSpPr>
          <p:nvPr/>
        </p:nvSpPr>
        <p:spPr bwMode="auto">
          <a:xfrm>
            <a:off x="4129113" y="5364163"/>
            <a:ext cx="14065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a:t>Cannot be parallelized</a:t>
            </a:r>
          </a:p>
        </p:txBody>
      </p:sp>
      <p:sp>
        <p:nvSpPr>
          <p:cNvPr id="34" name="TextBox 33"/>
          <p:cNvSpPr txBox="1">
            <a:spLocks noChangeArrowheads="1"/>
          </p:cNvSpPr>
          <p:nvPr/>
        </p:nvSpPr>
        <p:spPr bwMode="auto">
          <a:xfrm>
            <a:off x="4110063" y="5773738"/>
            <a:ext cx="1211262"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a:t>Can be parallelized</a:t>
            </a:r>
          </a:p>
        </p:txBody>
      </p:sp>
      <p:sp>
        <p:nvSpPr>
          <p:cNvPr id="35" name="Rectangle 34"/>
          <p:cNvSpPr/>
          <p:nvPr/>
        </p:nvSpPr>
        <p:spPr>
          <a:xfrm>
            <a:off x="3483000" y="5257800"/>
            <a:ext cx="2052638" cy="822325"/>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Rectangle 35"/>
          <p:cNvSpPr/>
          <p:nvPr/>
        </p:nvSpPr>
        <p:spPr>
          <a:xfrm>
            <a:off x="6535763" y="3578225"/>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Rectangle 36"/>
          <p:cNvSpPr/>
          <p:nvPr/>
        </p:nvSpPr>
        <p:spPr>
          <a:xfrm>
            <a:off x="7069163" y="3578225"/>
            <a:ext cx="2174875"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p:cNvSpPr/>
          <p:nvPr/>
        </p:nvSpPr>
        <p:spPr>
          <a:xfrm>
            <a:off x="6535763" y="4111625"/>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p:cNvSpPr/>
          <p:nvPr/>
        </p:nvSpPr>
        <p:spPr>
          <a:xfrm>
            <a:off x="6535763" y="4645025"/>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0" name="Rectangle 39"/>
          <p:cNvSpPr/>
          <p:nvPr/>
        </p:nvSpPr>
        <p:spPr>
          <a:xfrm>
            <a:off x="6535763" y="5178425"/>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Rectangle 40"/>
          <p:cNvSpPr/>
          <p:nvPr/>
        </p:nvSpPr>
        <p:spPr>
          <a:xfrm>
            <a:off x="6535763" y="5711825"/>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Rectangle 41"/>
          <p:cNvSpPr/>
          <p:nvPr/>
        </p:nvSpPr>
        <p:spPr>
          <a:xfrm>
            <a:off x="7069163" y="4114800"/>
            <a:ext cx="533400" cy="225425"/>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p:cNvSpPr/>
          <p:nvPr/>
        </p:nvSpPr>
        <p:spPr>
          <a:xfrm>
            <a:off x="7069163" y="4648200"/>
            <a:ext cx="381000" cy="225425"/>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 name="Rectangle 43"/>
          <p:cNvSpPr/>
          <p:nvPr/>
        </p:nvSpPr>
        <p:spPr>
          <a:xfrm>
            <a:off x="7069163" y="5178425"/>
            <a:ext cx="604837"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5" name="Rectangle 44"/>
          <p:cNvSpPr/>
          <p:nvPr/>
        </p:nvSpPr>
        <p:spPr>
          <a:xfrm>
            <a:off x="7069163" y="5711825"/>
            <a:ext cx="61595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TextBox 45"/>
          <p:cNvSpPr txBox="1">
            <a:spLocks noChangeArrowheads="1"/>
          </p:cNvSpPr>
          <p:nvPr/>
        </p:nvSpPr>
        <p:spPr bwMode="auto">
          <a:xfrm>
            <a:off x="6764363" y="3317875"/>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a:t>20</a:t>
            </a:r>
          </a:p>
        </p:txBody>
      </p:sp>
      <p:sp>
        <p:nvSpPr>
          <p:cNvPr id="47" name="TextBox 46"/>
          <p:cNvSpPr txBox="1">
            <a:spLocks noChangeArrowheads="1"/>
          </p:cNvSpPr>
          <p:nvPr/>
        </p:nvSpPr>
        <p:spPr bwMode="auto">
          <a:xfrm>
            <a:off x="8118500" y="3317875"/>
            <a:ext cx="169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a:t>80</a:t>
            </a:r>
          </a:p>
        </p:txBody>
      </p:sp>
      <p:cxnSp>
        <p:nvCxnSpPr>
          <p:cNvPr id="48" name="Straight Connector 47"/>
          <p:cNvCxnSpPr/>
          <p:nvPr/>
        </p:nvCxnSpPr>
        <p:spPr>
          <a:xfrm>
            <a:off x="6535763" y="3806825"/>
            <a:ext cx="0" cy="304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069163" y="3806825"/>
            <a:ext cx="0" cy="304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0" name="TextBox 49"/>
          <p:cNvSpPr txBox="1">
            <a:spLocks noChangeArrowheads="1"/>
          </p:cNvSpPr>
          <p:nvPr/>
        </p:nvSpPr>
        <p:spPr bwMode="auto">
          <a:xfrm>
            <a:off x="6764363" y="3927475"/>
            <a:ext cx="16986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a:t>20</a:t>
            </a:r>
          </a:p>
        </p:txBody>
      </p:sp>
      <p:sp>
        <p:nvSpPr>
          <p:cNvPr id="51" name="TextBox 50"/>
          <p:cNvSpPr txBox="1">
            <a:spLocks noChangeArrowheads="1"/>
          </p:cNvSpPr>
          <p:nvPr/>
        </p:nvSpPr>
        <p:spPr bwMode="auto">
          <a:xfrm>
            <a:off x="7280300" y="3927475"/>
            <a:ext cx="1698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a:t>20</a:t>
            </a:r>
          </a:p>
        </p:txBody>
      </p:sp>
      <p:sp>
        <p:nvSpPr>
          <p:cNvPr id="52" name="TextBox 51"/>
          <p:cNvSpPr txBox="1">
            <a:spLocks noChangeArrowheads="1"/>
          </p:cNvSpPr>
          <p:nvPr/>
        </p:nvSpPr>
        <p:spPr bwMode="auto">
          <a:xfrm>
            <a:off x="5792813" y="4156075"/>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b="1"/>
              <a:t>Process 1</a:t>
            </a:r>
          </a:p>
        </p:txBody>
      </p:sp>
      <p:sp>
        <p:nvSpPr>
          <p:cNvPr id="53" name="TextBox 52"/>
          <p:cNvSpPr txBox="1">
            <a:spLocks noChangeArrowheads="1"/>
          </p:cNvSpPr>
          <p:nvPr/>
        </p:nvSpPr>
        <p:spPr bwMode="auto">
          <a:xfrm>
            <a:off x="5773763" y="4689475"/>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b="1"/>
              <a:t>Process 2</a:t>
            </a:r>
          </a:p>
        </p:txBody>
      </p:sp>
      <p:sp>
        <p:nvSpPr>
          <p:cNvPr id="54" name="TextBox 53"/>
          <p:cNvSpPr txBox="1">
            <a:spLocks noChangeArrowheads="1"/>
          </p:cNvSpPr>
          <p:nvPr/>
        </p:nvSpPr>
        <p:spPr bwMode="auto">
          <a:xfrm>
            <a:off x="5773763" y="5222875"/>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b="1"/>
              <a:t>Process 3</a:t>
            </a:r>
          </a:p>
        </p:txBody>
      </p:sp>
      <p:sp>
        <p:nvSpPr>
          <p:cNvPr id="55" name="TextBox 54"/>
          <p:cNvSpPr txBox="1">
            <a:spLocks noChangeArrowheads="1"/>
          </p:cNvSpPr>
          <p:nvPr/>
        </p:nvSpPr>
        <p:spPr bwMode="auto">
          <a:xfrm>
            <a:off x="5773763" y="5756275"/>
            <a:ext cx="66675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b="1"/>
              <a:t>Process 4</a:t>
            </a:r>
          </a:p>
        </p:txBody>
      </p:sp>
      <p:sp>
        <p:nvSpPr>
          <p:cNvPr id="56" name="TextBox 55"/>
          <p:cNvSpPr txBox="1">
            <a:spLocks noChangeArrowheads="1"/>
          </p:cNvSpPr>
          <p:nvPr/>
        </p:nvSpPr>
        <p:spPr bwMode="auto">
          <a:xfrm>
            <a:off x="6010300" y="3409950"/>
            <a:ext cx="4175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i="1"/>
              <a:t>Serial</a:t>
            </a:r>
          </a:p>
        </p:txBody>
      </p:sp>
      <p:sp>
        <p:nvSpPr>
          <p:cNvPr id="57" name="TextBox 56"/>
          <p:cNvSpPr txBox="1">
            <a:spLocks noChangeArrowheads="1"/>
          </p:cNvSpPr>
          <p:nvPr/>
        </p:nvSpPr>
        <p:spPr bwMode="auto">
          <a:xfrm>
            <a:off x="5916638" y="3927475"/>
            <a:ext cx="5461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b="1" i="1"/>
              <a:t>Parallel</a:t>
            </a:r>
          </a:p>
        </p:txBody>
      </p:sp>
      <p:sp>
        <p:nvSpPr>
          <p:cNvPr id="58" name="TextBox 57"/>
          <p:cNvSpPr txBox="1">
            <a:spLocks noChangeArrowheads="1"/>
          </p:cNvSpPr>
          <p:nvPr/>
        </p:nvSpPr>
        <p:spPr bwMode="auto">
          <a:xfrm>
            <a:off x="6535763" y="6169025"/>
            <a:ext cx="31289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400" i="1"/>
              <a:t>2. Parallel Speed-up: An Actual Case</a:t>
            </a:r>
          </a:p>
        </p:txBody>
      </p:sp>
      <p:sp>
        <p:nvSpPr>
          <p:cNvPr id="59" name="Rectangle 58"/>
          <p:cNvSpPr/>
          <p:nvPr/>
        </p:nvSpPr>
        <p:spPr>
          <a:xfrm>
            <a:off x="8153425" y="4953000"/>
            <a:ext cx="533400" cy="228600"/>
          </a:xfrm>
          <a:prstGeom prst="rect">
            <a:avLst/>
          </a:prstGeom>
          <a:pattFill prst="dkHorz">
            <a:fgClr>
              <a:srgbClr val="C00000"/>
            </a:fgClr>
            <a:bgClr>
              <a:schemeClr val="bg1"/>
            </a:bgClr>
          </a:patt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Rectangle 59"/>
          <p:cNvSpPr/>
          <p:nvPr/>
        </p:nvSpPr>
        <p:spPr>
          <a:xfrm>
            <a:off x="8153425" y="5334000"/>
            <a:ext cx="533400" cy="228600"/>
          </a:xfrm>
          <a:prstGeom prst="rect">
            <a:avLst/>
          </a:prstGeom>
          <a:pattFill prst="weave">
            <a:fgClr>
              <a:srgbClr val="0000FF"/>
            </a:fgClr>
            <a:bgClr>
              <a:schemeClr val="bg1"/>
            </a:bgClr>
          </a:pattFill>
          <a:ln w="952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TextBox 60"/>
          <p:cNvSpPr txBox="1">
            <a:spLocks noChangeArrowheads="1"/>
          </p:cNvSpPr>
          <p:nvPr/>
        </p:nvSpPr>
        <p:spPr bwMode="auto">
          <a:xfrm>
            <a:off x="8782075" y="4983163"/>
            <a:ext cx="140652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a:t>Cannot be parallelized</a:t>
            </a:r>
          </a:p>
        </p:txBody>
      </p:sp>
      <p:sp>
        <p:nvSpPr>
          <p:cNvPr id="62" name="TextBox 61"/>
          <p:cNvSpPr txBox="1">
            <a:spLocks noChangeArrowheads="1"/>
          </p:cNvSpPr>
          <p:nvPr/>
        </p:nvSpPr>
        <p:spPr bwMode="auto">
          <a:xfrm>
            <a:off x="8763025" y="5392738"/>
            <a:ext cx="12112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a:t>Can be parallelized</a:t>
            </a:r>
          </a:p>
        </p:txBody>
      </p:sp>
      <p:sp>
        <p:nvSpPr>
          <p:cNvPr id="63" name="Rectangle 62"/>
          <p:cNvSpPr/>
          <p:nvPr/>
        </p:nvSpPr>
        <p:spPr>
          <a:xfrm>
            <a:off x="8135963" y="4876800"/>
            <a:ext cx="2052637" cy="1047750"/>
          </a:xfrm>
          <a:prstGeom prst="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4" name="Rectangle 63"/>
          <p:cNvSpPr/>
          <p:nvPr/>
        </p:nvSpPr>
        <p:spPr>
          <a:xfrm>
            <a:off x="7678763" y="4111625"/>
            <a:ext cx="147637" cy="215900"/>
          </a:xfrm>
          <a:prstGeom prst="rect">
            <a:avLst/>
          </a:prstGeom>
          <a:pattFill prst="lgCheck">
            <a:fgClr>
              <a:srgbClr val="00B050"/>
            </a:fgClr>
            <a:bgClr>
              <a:schemeClr val="bg1"/>
            </a:bgClr>
          </a:patt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7674000" y="4648200"/>
            <a:ext cx="147638" cy="215900"/>
          </a:xfrm>
          <a:prstGeom prst="rect">
            <a:avLst/>
          </a:prstGeom>
          <a:pattFill prst="lgCheck">
            <a:fgClr>
              <a:srgbClr val="00B050"/>
            </a:fgClr>
            <a:bgClr>
              <a:schemeClr val="bg1"/>
            </a:bgClr>
          </a:patt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Rectangle 65"/>
          <p:cNvSpPr/>
          <p:nvPr/>
        </p:nvSpPr>
        <p:spPr>
          <a:xfrm>
            <a:off x="7678763" y="5164138"/>
            <a:ext cx="142875" cy="246062"/>
          </a:xfrm>
          <a:prstGeom prst="rect">
            <a:avLst/>
          </a:prstGeom>
          <a:pattFill prst="lgCheck">
            <a:fgClr>
              <a:srgbClr val="00B050"/>
            </a:fgClr>
            <a:bgClr>
              <a:schemeClr val="bg1"/>
            </a:bgClr>
          </a:patt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Rectangle 66"/>
          <p:cNvSpPr/>
          <p:nvPr/>
        </p:nvSpPr>
        <p:spPr>
          <a:xfrm>
            <a:off x="7685113" y="5697538"/>
            <a:ext cx="141287" cy="246062"/>
          </a:xfrm>
          <a:prstGeom prst="rect">
            <a:avLst/>
          </a:prstGeom>
          <a:pattFill prst="lgCheck">
            <a:fgClr>
              <a:srgbClr val="00B050"/>
            </a:fgClr>
            <a:bgClr>
              <a:schemeClr val="bg1"/>
            </a:bgClr>
          </a:patt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8" name="Straight Connector 67"/>
          <p:cNvCxnSpPr/>
          <p:nvPr/>
        </p:nvCxnSpPr>
        <p:spPr>
          <a:xfrm>
            <a:off x="7602563" y="4019550"/>
            <a:ext cx="0" cy="20605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7747025" y="6080125"/>
            <a:ext cx="457200" cy="0"/>
          </a:xfrm>
          <a:prstGeom prst="straightConnector1">
            <a:avLst/>
          </a:prstGeom>
          <a:ln w="127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a:spLocks noChangeArrowheads="1"/>
          </p:cNvSpPr>
          <p:nvPr/>
        </p:nvSpPr>
        <p:spPr bwMode="auto">
          <a:xfrm>
            <a:off x="8288363" y="5995988"/>
            <a:ext cx="1092200"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b="1" i="1"/>
              <a:t>Load Unbalance</a:t>
            </a:r>
          </a:p>
        </p:txBody>
      </p:sp>
      <p:sp>
        <p:nvSpPr>
          <p:cNvPr id="71" name="Rectangle 70"/>
          <p:cNvSpPr/>
          <p:nvPr/>
        </p:nvSpPr>
        <p:spPr>
          <a:xfrm>
            <a:off x="8288363" y="5651500"/>
            <a:ext cx="147637" cy="215900"/>
          </a:xfrm>
          <a:prstGeom prst="rect">
            <a:avLst/>
          </a:prstGeom>
          <a:pattFill prst="lgCheck">
            <a:fgClr>
              <a:srgbClr val="00B050"/>
            </a:fgClr>
            <a:bgClr>
              <a:schemeClr val="bg1"/>
            </a:bgClr>
          </a:patt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2" name="TextBox 71"/>
          <p:cNvSpPr txBox="1">
            <a:spLocks noChangeArrowheads="1"/>
          </p:cNvSpPr>
          <p:nvPr/>
        </p:nvSpPr>
        <p:spPr bwMode="auto">
          <a:xfrm>
            <a:off x="8512200" y="5697538"/>
            <a:ext cx="1608138"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100"/>
              <a:t>Communication overhead</a:t>
            </a:r>
          </a:p>
        </p:txBody>
      </p:sp>
      <p:cxnSp>
        <p:nvCxnSpPr>
          <p:cNvPr id="73" name="Straight Connector 72"/>
          <p:cNvCxnSpPr/>
          <p:nvPr/>
        </p:nvCxnSpPr>
        <p:spPr>
          <a:xfrm>
            <a:off x="5616600" y="3250962"/>
            <a:ext cx="0" cy="3352800"/>
          </a:xfrm>
          <a:prstGeom prst="line">
            <a:avLst/>
          </a:prstGeom>
          <a:ln w="19050">
            <a:solidFill>
              <a:srgbClr val="FFC000"/>
            </a:solidFill>
            <a:prstDash val="sysDot"/>
          </a:ln>
        </p:spPr>
        <p:style>
          <a:lnRef idx="1">
            <a:schemeClr val="accent1"/>
          </a:lnRef>
          <a:fillRef idx="0">
            <a:schemeClr val="accent1"/>
          </a:fillRef>
          <a:effectRef idx="0">
            <a:schemeClr val="accent1"/>
          </a:effectRef>
          <a:fontRef idx="minor">
            <a:schemeClr val="tx1"/>
          </a:fontRef>
        </p:style>
      </p:cxnSp>
      <p:sp>
        <p:nvSpPr>
          <p:cNvPr id="74" name="Curved Up Arrow 73"/>
          <p:cNvSpPr/>
          <p:nvPr/>
        </p:nvSpPr>
        <p:spPr>
          <a:xfrm>
            <a:off x="5195913" y="6363812"/>
            <a:ext cx="841375" cy="381000"/>
          </a:xfrm>
          <a:prstGeom prst="curvedUp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spTree>
    <p:extLst>
      <p:ext uri="{BB962C8B-B14F-4D97-AF65-F5344CB8AC3E}">
        <p14:creationId xmlns:p14="http://schemas.microsoft.com/office/powerpoint/2010/main" val="2053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up)">
                                      <p:cBhvr>
                                        <p:cTn id="67" dur="500"/>
                                        <p:tgtEl>
                                          <p:spTgt spid="73"/>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wipe(left)">
                                      <p:cBhvr>
                                        <p:cTn id="71" dur="500"/>
                                        <p:tgtEl>
                                          <p:spTgt spid="74"/>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3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38"/>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39"/>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0"/>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2"/>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4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49"/>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50"/>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52"/>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53"/>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54"/>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55"/>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56"/>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57"/>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58"/>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9"/>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60"/>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1"/>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2"/>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3"/>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4"/>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65"/>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66"/>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67"/>
                                        </p:tgtEl>
                                        <p:attrNameLst>
                                          <p:attrName>style.visibility</p:attrName>
                                        </p:attrNameLst>
                                      </p:cBhvr>
                                      <p:to>
                                        <p:strVal val="visible"/>
                                      </p:to>
                                    </p:set>
                                  </p:childTnLst>
                                </p:cTn>
                              </p:par>
                              <p:par>
                                <p:cTn id="138" presetID="1" presetClass="entr" presetSubtype="0" fill="hold" nodeType="withEffect">
                                  <p:stCondLst>
                                    <p:cond delay="0"/>
                                  </p:stCondLst>
                                  <p:childTnLst>
                                    <p:set>
                                      <p:cBhvr>
                                        <p:cTn id="139" dur="1" fill="hold">
                                          <p:stCondLst>
                                            <p:cond delay="0"/>
                                          </p:stCondLst>
                                        </p:cTn>
                                        <p:tgtEl>
                                          <p:spTgt spid="68"/>
                                        </p:tgtEl>
                                        <p:attrNameLst>
                                          <p:attrName>style.visibility</p:attrName>
                                        </p:attrNameLst>
                                      </p:cBhvr>
                                      <p:to>
                                        <p:strVal val="visible"/>
                                      </p:to>
                                    </p:set>
                                  </p:childTnLst>
                                </p:cTn>
                              </p:par>
                              <p:par>
                                <p:cTn id="140" presetID="1" presetClass="entr" presetSubtype="0" fill="hold" nodeType="withEffect">
                                  <p:stCondLst>
                                    <p:cond delay="0"/>
                                  </p:stCondLst>
                                  <p:childTnLst>
                                    <p:set>
                                      <p:cBhvr>
                                        <p:cTn id="141" dur="1" fill="hold">
                                          <p:stCondLst>
                                            <p:cond delay="0"/>
                                          </p:stCondLst>
                                        </p:cTn>
                                        <p:tgtEl>
                                          <p:spTgt spid="69"/>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70"/>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71"/>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22" grpId="0"/>
      <p:bldP spid="23" grpId="0"/>
      <p:bldP spid="24" grpId="0"/>
      <p:bldP spid="25" grpId="0"/>
      <p:bldP spid="26" grpId="0"/>
      <p:bldP spid="27" grpId="0"/>
      <p:bldP spid="28" grpId="0"/>
      <p:bldP spid="29" grpId="0"/>
      <p:bldP spid="30" grpId="0"/>
      <p:bldP spid="31" grpId="0" animBg="1"/>
      <p:bldP spid="32" grpId="0" animBg="1"/>
      <p:bldP spid="33" grpId="0"/>
      <p:bldP spid="34" grpId="0"/>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p:bldP spid="50" grpId="0"/>
      <p:bldP spid="51" grpId="0"/>
      <p:bldP spid="52" grpId="0"/>
      <p:bldP spid="53" grpId="0"/>
      <p:bldP spid="54" grpId="0"/>
      <p:bldP spid="55" grpId="0"/>
      <p:bldP spid="56" grpId="0"/>
      <p:bldP spid="57" grpId="0"/>
      <p:bldP spid="58" grpId="0"/>
      <p:bldP spid="59" grpId="0" animBg="1"/>
      <p:bldP spid="60" grpId="0" animBg="1"/>
      <p:bldP spid="61" grpId="0"/>
      <p:bldP spid="62" grpId="0"/>
      <p:bldP spid="63" grpId="0" animBg="1"/>
      <p:bldP spid="64" grpId="0" animBg="1"/>
      <p:bldP spid="65" grpId="0" animBg="1"/>
      <p:bldP spid="66" grpId="0" animBg="1"/>
      <p:bldP spid="67" grpId="0" animBg="1"/>
      <p:bldP spid="70" grpId="0"/>
      <p:bldP spid="71" grpId="0" animBg="1"/>
      <p:bldP spid="72" grpId="0"/>
      <p:bldP spid="7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Some Guidelines</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399612"/>
            <a:ext cx="11366766" cy="2839880"/>
          </a:xfrm>
        </p:spPr>
        <p:txBody>
          <a:bodyPr/>
          <a:lstStyle/>
          <a:p>
            <a:r>
              <a:rPr lang="en-US" sz="2800" dirty="0"/>
              <a:t>Here are some guidelines to effectively benefit </a:t>
            </a:r>
            <a:r>
              <a:rPr lang="en-US" sz="2800" dirty="0" smtClean="0"/>
              <a:t>from </a:t>
            </a:r>
            <a:r>
              <a:rPr lang="en-US" sz="2800" dirty="0"/>
              <a:t>parallelization: </a:t>
            </a:r>
            <a:endParaRPr lang="en-US" sz="2800" dirty="0" smtClean="0"/>
          </a:p>
          <a:p>
            <a:pPr marL="914400" lvl="1" indent="-457200">
              <a:buFont typeface="+mj-lt"/>
              <a:buAutoNum type="arabicPeriod"/>
            </a:pPr>
            <a:r>
              <a:rPr lang="en-US" sz="2400" dirty="0"/>
              <a:t>Maximize the fraction of your program that can be </a:t>
            </a:r>
            <a:r>
              <a:rPr lang="en-US" sz="2400" dirty="0" smtClean="0"/>
              <a:t>parallelized</a:t>
            </a:r>
          </a:p>
          <a:p>
            <a:pPr marL="914400" lvl="1" indent="-457200">
              <a:buFont typeface="+mj-lt"/>
              <a:buAutoNum type="arabicPeriod"/>
            </a:pPr>
            <a:r>
              <a:rPr lang="en-US" sz="2400" dirty="0"/>
              <a:t>Balance the workload of parallel </a:t>
            </a:r>
            <a:r>
              <a:rPr lang="en-US" sz="2400" dirty="0" smtClean="0"/>
              <a:t>processes</a:t>
            </a:r>
          </a:p>
          <a:p>
            <a:pPr marL="914400" lvl="1" indent="-457200">
              <a:buFont typeface="+mj-lt"/>
              <a:buAutoNum type="arabicPeriod"/>
            </a:pPr>
            <a:r>
              <a:rPr lang="en-US" sz="2400" dirty="0"/>
              <a:t>Minimize the time spent for communication</a:t>
            </a:r>
          </a:p>
        </p:txBody>
      </p:sp>
    </p:spTree>
    <p:extLst>
      <p:ext uri="{BB962C8B-B14F-4D97-AF65-F5344CB8AC3E}">
        <p14:creationId xmlns:p14="http://schemas.microsoft.com/office/powerpoint/2010/main" val="1830927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Types of Data</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299861"/>
            <a:ext cx="11103431" cy="5392057"/>
          </a:xfrm>
        </p:spPr>
        <p:txBody>
          <a:bodyPr/>
          <a:lstStyle/>
          <a:p>
            <a:pPr marL="0" indent="0">
              <a:buNone/>
            </a:pPr>
            <a:r>
              <a:rPr lang="en-US" sz="2400" dirty="0"/>
              <a:t>Data can be broadly classified into four types:</a:t>
            </a:r>
            <a:endParaRPr lang="en-GB" altLang="it-IT" sz="2400" dirty="0" smtClean="0"/>
          </a:p>
          <a:p>
            <a:r>
              <a:rPr lang="en-GB" altLang="it-IT" sz="2400" dirty="0" smtClean="0"/>
              <a:t>Structured Data: </a:t>
            </a:r>
            <a:r>
              <a:rPr lang="en-US" altLang="it-IT" sz="2400" dirty="0" smtClean="0"/>
              <a:t>Have </a:t>
            </a:r>
            <a:r>
              <a:rPr lang="en-US" altLang="it-IT" sz="2400" dirty="0"/>
              <a:t>a predefined model, which organizes data into a form that is relatively easy to store, process, retrieve </a:t>
            </a:r>
            <a:r>
              <a:rPr lang="en-US" altLang="it-IT" sz="2400" dirty="0" smtClean="0"/>
              <a:t>and manage </a:t>
            </a:r>
          </a:p>
          <a:p>
            <a:pPr lvl="1"/>
            <a:r>
              <a:rPr lang="en-US" altLang="it-IT" sz="2200" dirty="0" smtClean="0"/>
              <a:t>e.g. relational data</a:t>
            </a:r>
          </a:p>
          <a:p>
            <a:pPr lvl="1"/>
            <a:endParaRPr lang="en-GB" altLang="it-IT" sz="1000" dirty="0"/>
          </a:p>
          <a:p>
            <a:pPr>
              <a:spcBef>
                <a:spcPts val="0"/>
              </a:spcBef>
            </a:pPr>
            <a:r>
              <a:rPr lang="en-GB" altLang="it-IT" sz="2400" dirty="0" smtClean="0"/>
              <a:t>Unstructured Data: Opposite of structured data</a:t>
            </a:r>
          </a:p>
          <a:p>
            <a:pPr lvl="1"/>
            <a:r>
              <a:rPr lang="en-US" sz="2200" dirty="0" smtClean="0"/>
              <a:t>e.g</a:t>
            </a:r>
            <a:r>
              <a:rPr lang="en-US" sz="2200" dirty="0"/>
              <a:t>., Flat binary files </a:t>
            </a:r>
            <a:r>
              <a:rPr lang="en-US" sz="2200" dirty="0" smtClean="0"/>
              <a:t>with </a:t>
            </a:r>
            <a:r>
              <a:rPr lang="en-US" sz="2200" dirty="0"/>
              <a:t>text, video or audio</a:t>
            </a:r>
            <a:endParaRPr lang="en-GB" altLang="it-IT" sz="2200" dirty="0"/>
          </a:p>
          <a:p>
            <a:pPr lvl="1" algn="just"/>
            <a:r>
              <a:rPr lang="en-US" altLang="it-IT" sz="2200" dirty="0"/>
              <a:t>Note: data is not completely devoid of a structure (e.g., an audio file may still have an encoding structure and some metadata associated with it</a:t>
            </a:r>
            <a:r>
              <a:rPr lang="en-US" altLang="it-IT" sz="2200" dirty="0" smtClean="0"/>
              <a:t>)</a:t>
            </a:r>
          </a:p>
          <a:p>
            <a:pPr lvl="1" algn="just"/>
            <a:endParaRPr lang="en-US" altLang="it-IT" sz="1000" dirty="0" smtClean="0"/>
          </a:p>
          <a:p>
            <a:pPr>
              <a:spcBef>
                <a:spcPts val="0"/>
              </a:spcBef>
            </a:pPr>
            <a:r>
              <a:rPr lang="en-US" altLang="it-IT" sz="2200" dirty="0"/>
              <a:t>D</a:t>
            </a:r>
            <a:r>
              <a:rPr lang="en-US" altLang="it-IT" sz="2400" dirty="0"/>
              <a:t>ynamic Data: Data that changes relatively frequently</a:t>
            </a:r>
            <a:endParaRPr lang="en-GB" altLang="it-IT" sz="2400" dirty="0"/>
          </a:p>
          <a:p>
            <a:pPr lvl="1"/>
            <a:r>
              <a:rPr lang="en-US" altLang="it-IT" sz="2200" dirty="0"/>
              <a:t>e.g. office documents and transactional entries in a financial </a:t>
            </a:r>
            <a:r>
              <a:rPr lang="en-US" altLang="it-IT" sz="2200" dirty="0" smtClean="0"/>
              <a:t>database</a:t>
            </a:r>
          </a:p>
          <a:p>
            <a:pPr lvl="1"/>
            <a:endParaRPr lang="en-GB" altLang="it-IT" sz="1000" dirty="0"/>
          </a:p>
          <a:p>
            <a:pPr>
              <a:spcBef>
                <a:spcPts val="0"/>
              </a:spcBef>
            </a:pPr>
            <a:r>
              <a:rPr lang="en-US" altLang="it-IT" sz="2400" dirty="0"/>
              <a:t>Static Data: Opposite of dynamic data</a:t>
            </a:r>
            <a:endParaRPr lang="en-GB" altLang="it-IT" sz="2400" dirty="0"/>
          </a:p>
          <a:p>
            <a:pPr lvl="1"/>
            <a:r>
              <a:rPr lang="en-US" altLang="it-IT" sz="2200" dirty="0"/>
              <a:t>e.g. </a:t>
            </a:r>
            <a:r>
              <a:rPr lang="en-US" sz="2200" dirty="0"/>
              <a:t>medical imaging data from MRI or CT </a:t>
            </a:r>
            <a:r>
              <a:rPr lang="en-US" sz="2200" dirty="0" smtClean="0"/>
              <a:t>scans</a:t>
            </a:r>
            <a:r>
              <a:rPr lang="en-US" altLang="it-IT" sz="2400" dirty="0" smtClean="0"/>
              <a:t> </a:t>
            </a:r>
          </a:p>
          <a:p>
            <a:pPr marL="400050" lvl="1" indent="-400050"/>
            <a:endParaRPr lang="en-US" sz="2200" dirty="0"/>
          </a:p>
          <a:p>
            <a:pPr marL="0" indent="-400050"/>
            <a:endParaRPr lang="en-US" sz="2400" dirty="0"/>
          </a:p>
        </p:txBody>
      </p:sp>
    </p:spTree>
    <p:extLst>
      <p:ext uri="{BB962C8B-B14F-4D97-AF65-F5344CB8AC3E}">
        <p14:creationId xmlns:p14="http://schemas.microsoft.com/office/powerpoint/2010/main" val="10550616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Why Replicating Data?</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399612"/>
            <a:ext cx="11366766" cy="2839880"/>
          </a:xfrm>
        </p:spPr>
        <p:txBody>
          <a:bodyPr/>
          <a:lstStyle/>
          <a:p>
            <a:r>
              <a:rPr lang="en-US" sz="2800" dirty="0"/>
              <a:t>Replicating data across servers helps in: </a:t>
            </a:r>
          </a:p>
          <a:p>
            <a:pPr lvl="1"/>
            <a:r>
              <a:rPr lang="en-US" sz="2400" dirty="0"/>
              <a:t>Avoiding performance bottlenecks</a:t>
            </a:r>
          </a:p>
          <a:p>
            <a:pPr lvl="1"/>
            <a:r>
              <a:rPr lang="en-US" sz="2400" dirty="0"/>
              <a:t>Avoiding single point of failures</a:t>
            </a:r>
          </a:p>
          <a:p>
            <a:pPr lvl="1"/>
            <a:r>
              <a:rPr lang="en-US" sz="2400" dirty="0"/>
              <a:t>And, hence, enhancing scalability and availability</a:t>
            </a:r>
          </a:p>
        </p:txBody>
      </p:sp>
      <p:pic>
        <p:nvPicPr>
          <p:cNvPr id="4" name="Picture 2" descr="http://igcministries.org/images/WorldMap.gif"/>
          <p:cNvPicPr>
            <a:picLocks noChangeAspect="1" noChangeArrowheads="1"/>
          </p:cNvPicPr>
          <p:nvPr/>
        </p:nvPicPr>
        <p:blipFill>
          <a:blip r:embed="rId2" cstate="print">
            <a:duotone>
              <a:schemeClr val="accent3">
                <a:shade val="45000"/>
                <a:satMod val="135000"/>
              </a:schemeClr>
              <a:prstClr val="white"/>
            </a:duotone>
            <a:extLst/>
          </a:blip>
          <a:srcRect/>
          <a:stretch>
            <a:fillRect/>
          </a:stretch>
        </p:blipFill>
        <p:spPr bwMode="auto">
          <a:xfrm>
            <a:off x="3086491" y="3628500"/>
            <a:ext cx="5472809" cy="2690026"/>
          </a:xfrm>
          <a:prstGeom prst="rect">
            <a:avLst/>
          </a:prstGeom>
          <a:noFill/>
          <a:extLst/>
        </p:spPr>
      </p:pic>
      <p:sp>
        <p:nvSpPr>
          <p:cNvPr id="5" name="Can 4"/>
          <p:cNvSpPr/>
          <p:nvPr/>
        </p:nvSpPr>
        <p:spPr>
          <a:xfrm>
            <a:off x="3377700" y="4390500"/>
            <a:ext cx="228600" cy="152400"/>
          </a:xfrm>
          <a:prstGeom prst="can">
            <a:avLst/>
          </a:prstGeom>
        </p:spPr>
        <p:style>
          <a:lnRef idx="0">
            <a:schemeClr val="accent4"/>
          </a:lnRef>
          <a:fillRef idx="3">
            <a:schemeClr val="accent4"/>
          </a:fillRef>
          <a:effectRef idx="3">
            <a:schemeClr val="accent4"/>
          </a:effectRef>
          <a:fontRef idx="minor">
            <a:schemeClr val="lt1"/>
          </a:fontRef>
        </p:style>
        <p:txBody>
          <a:bodyPr anchor="ctr"/>
          <a:lstStyle/>
          <a:p>
            <a:pPr algn="ctr">
              <a:defRPr/>
            </a:pPr>
            <a:endParaRPr lang="en-US"/>
          </a:p>
        </p:txBody>
      </p:sp>
      <p:sp>
        <p:nvSpPr>
          <p:cNvPr id="6" name="Can 5"/>
          <p:cNvSpPr/>
          <p:nvPr/>
        </p:nvSpPr>
        <p:spPr>
          <a:xfrm>
            <a:off x="3911100" y="5076300"/>
            <a:ext cx="228600" cy="152400"/>
          </a:xfrm>
          <a:prstGeom prst="can">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sp>
        <p:nvSpPr>
          <p:cNvPr id="7" name="Can 6"/>
          <p:cNvSpPr/>
          <p:nvPr/>
        </p:nvSpPr>
        <p:spPr>
          <a:xfrm>
            <a:off x="5206500" y="4161900"/>
            <a:ext cx="228600" cy="152400"/>
          </a:xfrm>
          <a:prstGeom prst="can">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sp>
        <p:nvSpPr>
          <p:cNvPr id="8" name="Can 7"/>
          <p:cNvSpPr/>
          <p:nvPr/>
        </p:nvSpPr>
        <p:spPr>
          <a:xfrm>
            <a:off x="6654300" y="4771500"/>
            <a:ext cx="228600" cy="152400"/>
          </a:xfrm>
          <a:prstGeom prst="can">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sp>
        <p:nvSpPr>
          <p:cNvPr id="9" name="Can 8"/>
          <p:cNvSpPr/>
          <p:nvPr/>
        </p:nvSpPr>
        <p:spPr>
          <a:xfrm>
            <a:off x="7035300" y="4466700"/>
            <a:ext cx="228600" cy="152400"/>
          </a:xfrm>
          <a:prstGeom prst="can">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sp>
        <p:nvSpPr>
          <p:cNvPr id="10" name="Can 9"/>
          <p:cNvSpPr/>
          <p:nvPr/>
        </p:nvSpPr>
        <p:spPr>
          <a:xfrm>
            <a:off x="7644900" y="5609700"/>
            <a:ext cx="228600" cy="152400"/>
          </a:xfrm>
          <a:prstGeom prst="can">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endParaRPr lang="en-US"/>
          </a:p>
        </p:txBody>
      </p:sp>
      <p:cxnSp>
        <p:nvCxnSpPr>
          <p:cNvPr id="11" name="Straight Connector 10"/>
          <p:cNvCxnSpPr/>
          <p:nvPr/>
        </p:nvCxnSpPr>
        <p:spPr>
          <a:xfrm>
            <a:off x="3492000" y="4542900"/>
            <a:ext cx="533400" cy="533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3606300" y="4238100"/>
            <a:ext cx="1600200" cy="2286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320800" y="4314300"/>
            <a:ext cx="1333500" cy="533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492000" y="4542900"/>
            <a:ext cx="4152900" cy="1143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5435100" y="4238100"/>
            <a:ext cx="1600200" cy="30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6"/>
          <p:cNvSpPr txBox="1">
            <a:spLocks noChangeArrowheads="1"/>
          </p:cNvSpPr>
          <p:nvPr/>
        </p:nvSpPr>
        <p:spPr bwMode="auto">
          <a:xfrm>
            <a:off x="3149100" y="3704700"/>
            <a:ext cx="1104900" cy="276225"/>
          </a:xfrm>
          <a:prstGeom prst="rect">
            <a:avLst/>
          </a:prstGeom>
          <a:noFill/>
          <a:ln w="9525">
            <a:noFill/>
            <a:miter lim="800000"/>
            <a:headEnd/>
            <a:tailEnd/>
          </a:ln>
        </p:spPr>
        <p:txBody>
          <a:bodyPr>
            <a:spAutoFit/>
          </a:bodyPr>
          <a:lstStyle/>
          <a:p>
            <a:r>
              <a:rPr lang="en-US" sz="1200" dirty="0"/>
              <a:t>Main Server</a:t>
            </a:r>
          </a:p>
        </p:txBody>
      </p:sp>
      <p:cxnSp>
        <p:nvCxnSpPr>
          <p:cNvPr id="17" name="Straight Connector 16"/>
          <p:cNvCxnSpPr/>
          <p:nvPr/>
        </p:nvCxnSpPr>
        <p:spPr>
          <a:xfrm>
            <a:off x="3492000" y="3890438"/>
            <a:ext cx="0" cy="500062"/>
          </a:xfrm>
          <a:prstGeom prst="line">
            <a:avLst/>
          </a:prstGeom>
          <a:ln w="635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4025400" y="5228700"/>
            <a:ext cx="1181100" cy="609600"/>
          </a:xfrm>
          <a:prstGeom prst="line">
            <a:avLst/>
          </a:prstGeom>
          <a:ln w="635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19"/>
          <p:cNvSpPr txBox="1">
            <a:spLocks noChangeArrowheads="1"/>
          </p:cNvSpPr>
          <p:nvPr/>
        </p:nvSpPr>
        <p:spPr bwMode="auto">
          <a:xfrm>
            <a:off x="5201738" y="5838300"/>
            <a:ext cx="1566862" cy="276225"/>
          </a:xfrm>
          <a:prstGeom prst="rect">
            <a:avLst/>
          </a:prstGeom>
          <a:noFill/>
          <a:ln w="9525">
            <a:noFill/>
            <a:miter lim="800000"/>
            <a:headEnd/>
            <a:tailEnd/>
          </a:ln>
        </p:spPr>
        <p:txBody>
          <a:bodyPr>
            <a:spAutoFit/>
          </a:bodyPr>
          <a:lstStyle/>
          <a:p>
            <a:r>
              <a:rPr lang="en-US" sz="1200" dirty="0"/>
              <a:t>Replicated Servers</a:t>
            </a:r>
          </a:p>
        </p:txBody>
      </p:sp>
      <p:cxnSp>
        <p:nvCxnSpPr>
          <p:cNvPr id="20" name="Straight Connector 19"/>
          <p:cNvCxnSpPr/>
          <p:nvPr/>
        </p:nvCxnSpPr>
        <p:spPr>
          <a:xfrm flipV="1">
            <a:off x="6654300" y="5685900"/>
            <a:ext cx="990600" cy="290513"/>
          </a:xfrm>
          <a:prstGeom prst="line">
            <a:avLst/>
          </a:prstGeom>
          <a:ln w="6350">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21"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7886200" y="5152500"/>
            <a:ext cx="377825" cy="419100"/>
          </a:xfrm>
          <a:prstGeom prst="rect">
            <a:avLst/>
          </a:prstGeom>
          <a:noFill/>
          <a:ln w="9525">
            <a:noFill/>
            <a:miter lim="800000"/>
            <a:headEnd/>
            <a:tailEnd/>
          </a:ln>
        </p:spPr>
      </p:pic>
      <p:cxnSp>
        <p:nvCxnSpPr>
          <p:cNvPr id="22" name="Straight Connector 21"/>
          <p:cNvCxnSpPr/>
          <p:nvPr/>
        </p:nvCxnSpPr>
        <p:spPr>
          <a:xfrm flipH="1">
            <a:off x="7886200" y="5571600"/>
            <a:ext cx="188913" cy="1143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pic>
        <p:nvPicPr>
          <p:cNvPr id="23"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5516063" y="3890438"/>
            <a:ext cx="376237" cy="419100"/>
          </a:xfrm>
          <a:prstGeom prst="rect">
            <a:avLst/>
          </a:prstGeom>
          <a:noFill/>
          <a:ln w="9525">
            <a:noFill/>
            <a:miter lim="800000"/>
            <a:headEnd/>
            <a:tailEnd/>
          </a:ln>
        </p:spPr>
      </p:pic>
      <p:cxnSp>
        <p:nvCxnSpPr>
          <p:cNvPr id="24" name="Straight Connector 23"/>
          <p:cNvCxnSpPr/>
          <p:nvPr/>
        </p:nvCxnSpPr>
        <p:spPr>
          <a:xfrm flipH="1">
            <a:off x="5320800" y="3980925"/>
            <a:ext cx="247650" cy="180975"/>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pic>
        <p:nvPicPr>
          <p:cNvPr id="25"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3755525" y="4042838"/>
            <a:ext cx="376238" cy="419100"/>
          </a:xfrm>
          <a:prstGeom prst="rect">
            <a:avLst/>
          </a:prstGeom>
          <a:noFill/>
          <a:ln w="9525">
            <a:noFill/>
            <a:miter lim="800000"/>
            <a:headEnd/>
            <a:tailEnd/>
          </a:ln>
        </p:spPr>
      </p:pic>
      <p:cxnSp>
        <p:nvCxnSpPr>
          <p:cNvPr id="26" name="Straight Connector 25"/>
          <p:cNvCxnSpPr/>
          <p:nvPr/>
        </p:nvCxnSpPr>
        <p:spPr>
          <a:xfrm flipH="1">
            <a:off x="3558675" y="4252388"/>
            <a:ext cx="196850" cy="138112"/>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pic>
        <p:nvPicPr>
          <p:cNvPr id="27"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3377700" y="4619100"/>
            <a:ext cx="377825" cy="419100"/>
          </a:xfrm>
          <a:prstGeom prst="rect">
            <a:avLst/>
          </a:prstGeom>
          <a:noFill/>
          <a:ln w="9525">
            <a:noFill/>
            <a:miter lim="800000"/>
            <a:headEnd/>
            <a:tailEnd/>
          </a:ln>
        </p:spPr>
      </p:pic>
      <p:pic>
        <p:nvPicPr>
          <p:cNvPr id="28"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7568700" y="4161900"/>
            <a:ext cx="377825" cy="419100"/>
          </a:xfrm>
          <a:prstGeom prst="rect">
            <a:avLst/>
          </a:prstGeom>
          <a:noFill/>
          <a:ln w="9525">
            <a:noFill/>
            <a:miter lim="800000"/>
            <a:headEnd/>
            <a:tailEnd/>
          </a:ln>
        </p:spPr>
      </p:pic>
      <p:pic>
        <p:nvPicPr>
          <p:cNvPr id="29"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7111500" y="4771500"/>
            <a:ext cx="377825" cy="419100"/>
          </a:xfrm>
          <a:prstGeom prst="rect">
            <a:avLst/>
          </a:prstGeom>
          <a:noFill/>
          <a:ln w="9525">
            <a:noFill/>
            <a:miter lim="800000"/>
            <a:headEnd/>
            <a:tailEnd/>
          </a:ln>
        </p:spPr>
      </p:pic>
      <p:pic>
        <p:nvPicPr>
          <p:cNvPr id="30"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8025900" y="5762100"/>
            <a:ext cx="377825" cy="419100"/>
          </a:xfrm>
          <a:prstGeom prst="rect">
            <a:avLst/>
          </a:prstGeom>
          <a:noFill/>
          <a:ln w="9525">
            <a:noFill/>
            <a:miter lim="800000"/>
            <a:headEnd/>
            <a:tailEnd/>
          </a:ln>
        </p:spPr>
      </p:pic>
      <p:pic>
        <p:nvPicPr>
          <p:cNvPr id="31"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6806700" y="5076300"/>
            <a:ext cx="377825" cy="419100"/>
          </a:xfrm>
          <a:prstGeom prst="rect">
            <a:avLst/>
          </a:prstGeom>
          <a:noFill/>
          <a:ln w="9525">
            <a:noFill/>
            <a:miter lim="800000"/>
            <a:headEnd/>
            <a:tailEnd/>
          </a:ln>
        </p:spPr>
      </p:pic>
      <p:pic>
        <p:nvPicPr>
          <p:cNvPr id="32"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7187700" y="4009500"/>
            <a:ext cx="377825" cy="419100"/>
          </a:xfrm>
          <a:prstGeom prst="rect">
            <a:avLst/>
          </a:prstGeom>
          <a:noFill/>
          <a:ln w="9525">
            <a:noFill/>
            <a:miter lim="800000"/>
            <a:headEnd/>
            <a:tailEnd/>
          </a:ln>
        </p:spPr>
      </p:pic>
      <p:pic>
        <p:nvPicPr>
          <p:cNvPr id="33"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7568700" y="4542900"/>
            <a:ext cx="377825" cy="419100"/>
          </a:xfrm>
          <a:prstGeom prst="rect">
            <a:avLst/>
          </a:prstGeom>
          <a:noFill/>
          <a:ln w="9525">
            <a:noFill/>
            <a:miter lim="800000"/>
            <a:headEnd/>
            <a:tailEnd/>
          </a:ln>
        </p:spPr>
      </p:pic>
      <p:pic>
        <p:nvPicPr>
          <p:cNvPr id="34"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5054100" y="3628500"/>
            <a:ext cx="377825" cy="419100"/>
          </a:xfrm>
          <a:prstGeom prst="rect">
            <a:avLst/>
          </a:prstGeom>
          <a:noFill/>
          <a:ln w="9525">
            <a:noFill/>
            <a:miter lim="800000"/>
            <a:headEnd/>
            <a:tailEnd/>
          </a:ln>
        </p:spPr>
      </p:pic>
      <p:pic>
        <p:nvPicPr>
          <p:cNvPr id="35"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5130300" y="4542900"/>
            <a:ext cx="377825" cy="419100"/>
          </a:xfrm>
          <a:prstGeom prst="rect">
            <a:avLst/>
          </a:prstGeom>
          <a:noFill/>
          <a:ln w="9525">
            <a:noFill/>
            <a:miter lim="800000"/>
            <a:headEnd/>
            <a:tailEnd/>
          </a:ln>
        </p:spPr>
      </p:pic>
      <p:pic>
        <p:nvPicPr>
          <p:cNvPr id="36"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4063500" y="5457300"/>
            <a:ext cx="377825" cy="419100"/>
          </a:xfrm>
          <a:prstGeom prst="rect">
            <a:avLst/>
          </a:prstGeom>
          <a:noFill/>
          <a:ln w="9525">
            <a:noFill/>
            <a:miter lim="800000"/>
            <a:headEnd/>
            <a:tailEnd/>
          </a:ln>
        </p:spPr>
      </p:pic>
      <p:pic>
        <p:nvPicPr>
          <p:cNvPr id="37" name="Picture 2" descr="C:\Users\vkolar\AppData\Local\Microsoft\Windows\Temporary Internet Files\Content.IE5\E2H73JIM\MC900322405[1].wmf"/>
          <p:cNvPicPr>
            <a:picLocks noChangeAspect="1" noChangeArrowheads="1"/>
          </p:cNvPicPr>
          <p:nvPr/>
        </p:nvPicPr>
        <p:blipFill>
          <a:blip r:embed="rId3" cstate="print"/>
          <a:srcRect/>
          <a:stretch>
            <a:fillRect/>
          </a:stretch>
        </p:blipFill>
        <p:spPr bwMode="auto">
          <a:xfrm>
            <a:off x="3682500" y="5381100"/>
            <a:ext cx="377825" cy="419100"/>
          </a:xfrm>
          <a:prstGeom prst="rect">
            <a:avLst/>
          </a:prstGeom>
          <a:noFill/>
          <a:ln w="9525">
            <a:noFill/>
            <a:miter lim="800000"/>
            <a:headEnd/>
            <a:tailEnd/>
          </a:ln>
        </p:spPr>
      </p:pic>
      <p:cxnSp>
        <p:nvCxnSpPr>
          <p:cNvPr id="38" name="Straight Connector 37"/>
          <p:cNvCxnSpPr>
            <a:stCxn id="5" idx="3"/>
            <a:endCxn id="27" idx="1"/>
          </p:cNvCxnSpPr>
          <p:nvPr/>
        </p:nvCxnSpPr>
        <p:spPr>
          <a:xfrm flipH="1">
            <a:off x="3377700" y="4542900"/>
            <a:ext cx="114300" cy="2857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6" idx="3"/>
            <a:endCxn id="37" idx="0"/>
          </p:cNvCxnSpPr>
          <p:nvPr/>
        </p:nvCxnSpPr>
        <p:spPr>
          <a:xfrm flipH="1">
            <a:off x="3871413" y="5228700"/>
            <a:ext cx="153987" cy="1524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36" idx="0"/>
          </p:cNvCxnSpPr>
          <p:nvPr/>
        </p:nvCxnSpPr>
        <p:spPr>
          <a:xfrm>
            <a:off x="4063500" y="5228700"/>
            <a:ext cx="188913" cy="2286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7" idx="0"/>
            <a:endCxn id="34" idx="2"/>
          </p:cNvCxnSpPr>
          <p:nvPr/>
        </p:nvCxnSpPr>
        <p:spPr>
          <a:xfrm flipH="1" flipV="1">
            <a:off x="5243013" y="4047600"/>
            <a:ext cx="77787" cy="1524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35" idx="0"/>
          </p:cNvCxnSpPr>
          <p:nvPr/>
        </p:nvCxnSpPr>
        <p:spPr>
          <a:xfrm>
            <a:off x="5282700" y="4314300"/>
            <a:ext cx="36513" cy="2286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8" idx="3"/>
            <a:endCxn id="31" idx="0"/>
          </p:cNvCxnSpPr>
          <p:nvPr/>
        </p:nvCxnSpPr>
        <p:spPr>
          <a:xfrm>
            <a:off x="6768600" y="4923900"/>
            <a:ext cx="227013" cy="1524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29" idx="1"/>
          </p:cNvCxnSpPr>
          <p:nvPr/>
        </p:nvCxnSpPr>
        <p:spPr>
          <a:xfrm>
            <a:off x="6806700" y="4923900"/>
            <a:ext cx="304800" cy="571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9" idx="0"/>
            <a:endCxn id="32" idx="1"/>
          </p:cNvCxnSpPr>
          <p:nvPr/>
        </p:nvCxnSpPr>
        <p:spPr>
          <a:xfrm flipV="1">
            <a:off x="7149600" y="4219050"/>
            <a:ext cx="38100" cy="2857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9" idx="4"/>
          </p:cNvCxnSpPr>
          <p:nvPr/>
        </p:nvCxnSpPr>
        <p:spPr>
          <a:xfrm flipV="1">
            <a:off x="7263900" y="4390500"/>
            <a:ext cx="304800" cy="15240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9" idx="4"/>
            <a:endCxn id="33" idx="1"/>
          </p:cNvCxnSpPr>
          <p:nvPr/>
        </p:nvCxnSpPr>
        <p:spPr>
          <a:xfrm>
            <a:off x="7263900" y="4542900"/>
            <a:ext cx="304800" cy="2095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0" idx="1"/>
            <a:endCxn id="21" idx="1"/>
          </p:cNvCxnSpPr>
          <p:nvPr/>
        </p:nvCxnSpPr>
        <p:spPr>
          <a:xfrm flipV="1">
            <a:off x="7759200" y="5362050"/>
            <a:ext cx="127000" cy="2476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0" idx="3"/>
            <a:endCxn id="30" idx="1"/>
          </p:cNvCxnSpPr>
          <p:nvPr/>
        </p:nvCxnSpPr>
        <p:spPr>
          <a:xfrm>
            <a:off x="7759200" y="5762100"/>
            <a:ext cx="266700" cy="209550"/>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endCxn id="5" idx="4"/>
          </p:cNvCxnSpPr>
          <p:nvPr/>
        </p:nvCxnSpPr>
        <p:spPr>
          <a:xfrm flipH="1">
            <a:off x="3606300" y="4252388"/>
            <a:ext cx="304800" cy="2143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4" idx="1"/>
          </p:cNvCxnSpPr>
          <p:nvPr/>
        </p:nvCxnSpPr>
        <p:spPr>
          <a:xfrm flipH="1">
            <a:off x="3657100" y="3838050"/>
            <a:ext cx="1397000" cy="6286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3" idx="1"/>
          </p:cNvCxnSpPr>
          <p:nvPr/>
        </p:nvCxnSpPr>
        <p:spPr>
          <a:xfrm flipH="1">
            <a:off x="3657100" y="4099988"/>
            <a:ext cx="1858963" cy="3667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5" idx="4"/>
          </p:cNvCxnSpPr>
          <p:nvPr/>
        </p:nvCxnSpPr>
        <p:spPr>
          <a:xfrm flipH="1" flipV="1">
            <a:off x="3606300" y="4466700"/>
            <a:ext cx="1595438" cy="1809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32" idx="1"/>
            <a:endCxn id="5" idx="4"/>
          </p:cNvCxnSpPr>
          <p:nvPr/>
        </p:nvCxnSpPr>
        <p:spPr>
          <a:xfrm flipH="1">
            <a:off x="3606300" y="4219050"/>
            <a:ext cx="3581400" cy="2476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28" idx="1"/>
            <a:endCxn id="5" idx="4"/>
          </p:cNvCxnSpPr>
          <p:nvPr/>
        </p:nvCxnSpPr>
        <p:spPr>
          <a:xfrm flipH="1">
            <a:off x="3606300" y="4371450"/>
            <a:ext cx="3962400" cy="95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33" idx="1"/>
          </p:cNvCxnSpPr>
          <p:nvPr/>
        </p:nvCxnSpPr>
        <p:spPr>
          <a:xfrm flipH="1" flipV="1">
            <a:off x="3657100" y="4466700"/>
            <a:ext cx="3911600" cy="2857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29" idx="1"/>
          </p:cNvCxnSpPr>
          <p:nvPr/>
        </p:nvCxnSpPr>
        <p:spPr>
          <a:xfrm flipH="1" flipV="1">
            <a:off x="3606300" y="4466700"/>
            <a:ext cx="3505200" cy="5143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1" idx="1"/>
            <a:endCxn id="5" idx="4"/>
          </p:cNvCxnSpPr>
          <p:nvPr/>
        </p:nvCxnSpPr>
        <p:spPr>
          <a:xfrm flipH="1" flipV="1">
            <a:off x="3606300" y="4466700"/>
            <a:ext cx="3200400" cy="8191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21" idx="1"/>
            <a:endCxn id="5" idx="4"/>
          </p:cNvCxnSpPr>
          <p:nvPr/>
        </p:nvCxnSpPr>
        <p:spPr>
          <a:xfrm flipH="1" flipV="1">
            <a:off x="3606300" y="4466700"/>
            <a:ext cx="4279900" cy="8953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0" idx="1"/>
            <a:endCxn id="5" idx="4"/>
          </p:cNvCxnSpPr>
          <p:nvPr/>
        </p:nvCxnSpPr>
        <p:spPr>
          <a:xfrm flipH="1" flipV="1">
            <a:off x="3606300" y="4466700"/>
            <a:ext cx="4419600" cy="1504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endCxn id="5" idx="4"/>
          </p:cNvCxnSpPr>
          <p:nvPr/>
        </p:nvCxnSpPr>
        <p:spPr>
          <a:xfrm flipV="1">
            <a:off x="3566612" y="4466700"/>
            <a:ext cx="39688" cy="2857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7" idx="0"/>
            <a:endCxn id="5" idx="4"/>
          </p:cNvCxnSpPr>
          <p:nvPr/>
        </p:nvCxnSpPr>
        <p:spPr>
          <a:xfrm flipH="1" flipV="1">
            <a:off x="3606300" y="4466700"/>
            <a:ext cx="265113" cy="914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6" idx="0"/>
            <a:endCxn id="5" idx="4"/>
          </p:cNvCxnSpPr>
          <p:nvPr/>
        </p:nvCxnSpPr>
        <p:spPr>
          <a:xfrm flipH="1" flipV="1">
            <a:off x="3606300" y="4466700"/>
            <a:ext cx="646113" cy="990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32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61"/>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62"/>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63"/>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60"/>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8"/>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5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56"/>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55"/>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nodeType="withEffect">
                                  <p:stCondLst>
                                    <p:cond delay="0"/>
                                  </p:stCondLst>
                                  <p:childTnLst>
                                    <p:set>
                                      <p:cBhvr>
                                        <p:cTn id="92" dur="1" fill="hold">
                                          <p:stCondLst>
                                            <p:cond delay="0"/>
                                          </p:stCondLst>
                                        </p:cTn>
                                        <p:tgtEl>
                                          <p:spTgt spid="52"/>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1"/>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53"/>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0"/>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5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8"/>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3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4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43"/>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4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4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4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41"/>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42"/>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6"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3350" y="344975"/>
            <a:ext cx="10196945" cy="1143000"/>
          </a:xfrm>
        </p:spPr>
        <p:txBody>
          <a:bodyPr>
            <a:normAutofit/>
          </a:bodyPr>
          <a:lstStyle/>
          <a:p>
            <a:r>
              <a:rPr lang="en-US" dirty="0" smtClean="0"/>
              <a:t>But, Consistency Becomes a Challenge</a:t>
            </a:r>
            <a:endParaRPr lang="en-US" dirty="0"/>
          </a:p>
        </p:txBody>
      </p:sp>
      <p:sp>
        <p:nvSpPr>
          <p:cNvPr id="3" name="Content Placeholder 2"/>
          <p:cNvSpPr>
            <a:spLocks noGrp="1"/>
          </p:cNvSpPr>
          <p:nvPr>
            <p:ph idx="1"/>
          </p:nvPr>
        </p:nvSpPr>
        <p:spPr>
          <a:xfrm>
            <a:off x="609600" y="1524000"/>
            <a:ext cx="11277600" cy="5257800"/>
          </a:xfrm>
        </p:spPr>
        <p:txBody>
          <a:bodyPr>
            <a:normAutofit/>
          </a:bodyPr>
          <a:lstStyle/>
          <a:p>
            <a:pPr>
              <a:buFont typeface="Wingdings" pitchFamily="2" charset="2"/>
              <a:buChar char="§"/>
            </a:pPr>
            <a:r>
              <a:rPr lang="en-US" sz="2800" dirty="0"/>
              <a:t>An example:</a:t>
            </a:r>
          </a:p>
          <a:p>
            <a:pPr lvl="1">
              <a:buFont typeface="Wingdings" pitchFamily="2" charset="2"/>
              <a:buChar char="§"/>
            </a:pPr>
            <a:r>
              <a:rPr lang="en-US" sz="2600" dirty="0"/>
              <a:t>In an e-commerce application, the bank database has been replicated across two servers</a:t>
            </a:r>
          </a:p>
          <a:p>
            <a:pPr lvl="1">
              <a:buFont typeface="Wingdings" pitchFamily="2" charset="2"/>
              <a:buChar char="§"/>
            </a:pPr>
            <a:r>
              <a:rPr lang="en-US" sz="2600" dirty="0"/>
              <a:t>Maintaining consistency of replicated data is a challenge</a:t>
            </a:r>
          </a:p>
          <a:p>
            <a:pPr lvl="1">
              <a:buFont typeface="Wingdings" pitchFamily="2" charset="2"/>
              <a:buChar char="§"/>
            </a:pPr>
            <a:endParaRPr lang="en-US" dirty="0"/>
          </a:p>
          <a:p>
            <a:pPr lvl="2">
              <a:buFont typeface="Wingdings" pitchFamily="2" charset="2"/>
              <a:buChar char="§"/>
            </a:pPr>
            <a:endParaRPr lang="en-US" sz="1800" dirty="0" smtClean="0"/>
          </a:p>
          <a:p>
            <a:pPr lvl="1">
              <a:buFont typeface="Wingdings" pitchFamily="2" charset="2"/>
              <a:buChar char="§"/>
            </a:pPr>
            <a:endParaRPr lang="en-US" sz="1800" dirty="0" smtClean="0"/>
          </a:p>
        </p:txBody>
      </p:sp>
      <p:sp>
        <p:nvSpPr>
          <p:cNvPr id="4" name="Can 3"/>
          <p:cNvSpPr/>
          <p:nvPr/>
        </p:nvSpPr>
        <p:spPr>
          <a:xfrm>
            <a:off x="2393949" y="4800600"/>
            <a:ext cx="1320800" cy="1447800"/>
          </a:xfrm>
          <a:prstGeom prst="can">
            <a:avLst/>
          </a:prstGeom>
          <a:solidFill>
            <a:schemeClr val="bg2">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5" name="Rectangle 4"/>
          <p:cNvSpPr/>
          <p:nvPr/>
        </p:nvSpPr>
        <p:spPr>
          <a:xfrm>
            <a:off x="2495551" y="5410200"/>
            <a:ext cx="11176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200" dirty="0" err="1">
                <a:solidFill>
                  <a:schemeClr val="tx1"/>
                </a:solidFill>
              </a:rPr>
              <a:t>Bal</a:t>
            </a:r>
            <a:r>
              <a:rPr lang="en-US" sz="1200" dirty="0">
                <a:solidFill>
                  <a:schemeClr val="tx1"/>
                </a:solidFill>
              </a:rPr>
              <a:t>=1000</a:t>
            </a:r>
          </a:p>
        </p:txBody>
      </p:sp>
      <p:sp>
        <p:nvSpPr>
          <p:cNvPr id="6" name="Can 5"/>
          <p:cNvSpPr/>
          <p:nvPr/>
        </p:nvSpPr>
        <p:spPr>
          <a:xfrm>
            <a:off x="7829549" y="4800600"/>
            <a:ext cx="1320800" cy="1447800"/>
          </a:xfrm>
          <a:prstGeom prst="can">
            <a:avLst/>
          </a:prstGeom>
          <a:solidFill>
            <a:schemeClr val="bg2">
              <a:lumMod val="75000"/>
            </a:schemeClr>
          </a:solidFill>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7" name="Rectangle 6"/>
          <p:cNvSpPr/>
          <p:nvPr/>
        </p:nvSpPr>
        <p:spPr>
          <a:xfrm>
            <a:off x="7931151" y="5410200"/>
            <a:ext cx="11176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200" dirty="0" err="1">
                <a:solidFill>
                  <a:schemeClr val="tx1"/>
                </a:solidFill>
              </a:rPr>
              <a:t>Bal</a:t>
            </a:r>
            <a:r>
              <a:rPr lang="en-US" sz="1200" dirty="0">
                <a:solidFill>
                  <a:schemeClr val="tx1"/>
                </a:solidFill>
              </a:rPr>
              <a:t>=1000</a:t>
            </a:r>
          </a:p>
        </p:txBody>
      </p:sp>
      <p:sp>
        <p:nvSpPr>
          <p:cNvPr id="8" name="TextBox 5"/>
          <p:cNvSpPr txBox="1">
            <a:spLocks noChangeArrowheads="1"/>
          </p:cNvSpPr>
          <p:nvPr/>
        </p:nvSpPr>
        <p:spPr bwMode="auto">
          <a:xfrm>
            <a:off x="4578351" y="5867401"/>
            <a:ext cx="2540000" cy="307975"/>
          </a:xfrm>
          <a:prstGeom prst="rect">
            <a:avLst/>
          </a:prstGeom>
          <a:noFill/>
          <a:ln w="9525">
            <a:noFill/>
            <a:miter lim="800000"/>
            <a:headEnd/>
            <a:tailEnd/>
          </a:ln>
        </p:spPr>
        <p:txBody>
          <a:bodyPr>
            <a:spAutoFit/>
          </a:bodyPr>
          <a:lstStyle/>
          <a:p>
            <a:pPr algn="ctr"/>
            <a:r>
              <a:rPr lang="en-US" sz="1400"/>
              <a:t>Replicated Database</a:t>
            </a:r>
          </a:p>
        </p:txBody>
      </p:sp>
      <p:cxnSp>
        <p:nvCxnSpPr>
          <p:cNvPr id="9" name="Straight Connector 8"/>
          <p:cNvCxnSpPr>
            <a:stCxn id="8" idx="1"/>
          </p:cNvCxnSpPr>
          <p:nvPr/>
        </p:nvCxnSpPr>
        <p:spPr>
          <a:xfrm flipH="1" flipV="1">
            <a:off x="3714751" y="5562600"/>
            <a:ext cx="863600" cy="458788"/>
          </a:xfrm>
          <a:prstGeom prst="line">
            <a:avLst/>
          </a:prstGeom>
          <a:ln>
            <a:solidFill>
              <a:schemeClr val="tx1"/>
            </a:solidFill>
            <a:prstDash val="sysDash"/>
          </a:ln>
        </p:spPr>
        <p:style>
          <a:lnRef idx="1">
            <a:schemeClr val="accent4"/>
          </a:lnRef>
          <a:fillRef idx="0">
            <a:schemeClr val="accent4"/>
          </a:fillRef>
          <a:effectRef idx="0">
            <a:schemeClr val="accent4"/>
          </a:effectRef>
          <a:fontRef idx="minor">
            <a:schemeClr val="tx1"/>
          </a:fontRef>
        </p:style>
      </p:cxnSp>
      <p:cxnSp>
        <p:nvCxnSpPr>
          <p:cNvPr id="10" name="Straight Connector 9"/>
          <p:cNvCxnSpPr>
            <a:stCxn id="8" idx="3"/>
          </p:cNvCxnSpPr>
          <p:nvPr/>
        </p:nvCxnSpPr>
        <p:spPr>
          <a:xfrm flipV="1">
            <a:off x="7118351" y="5503864"/>
            <a:ext cx="711200" cy="517525"/>
          </a:xfrm>
          <a:prstGeom prst="line">
            <a:avLst/>
          </a:prstGeom>
          <a:ln>
            <a:solidFill>
              <a:schemeClr val="tx1"/>
            </a:solidFill>
            <a:prstDash val="sysDash"/>
          </a:ln>
        </p:spPr>
        <p:style>
          <a:lnRef idx="1">
            <a:schemeClr val="accent4"/>
          </a:lnRef>
          <a:fillRef idx="0">
            <a:schemeClr val="accent4"/>
          </a:fillRef>
          <a:effectRef idx="0">
            <a:schemeClr val="accent4"/>
          </a:effectRef>
          <a:fontRef idx="minor">
            <a:schemeClr val="tx1"/>
          </a:fontRef>
        </p:style>
      </p:cxnSp>
      <p:sp>
        <p:nvSpPr>
          <p:cNvPr id="11" name="Rectangle 10"/>
          <p:cNvSpPr/>
          <p:nvPr/>
        </p:nvSpPr>
        <p:spPr>
          <a:xfrm>
            <a:off x="1479551" y="3848100"/>
            <a:ext cx="3149600" cy="342900"/>
          </a:xfrm>
          <a:prstGeom prst="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r>
              <a:rPr lang="en-US" sz="1600" dirty="0">
                <a:solidFill>
                  <a:schemeClr val="tx1"/>
                </a:solidFill>
              </a:rPr>
              <a:t>Event 1 = Add $1000</a:t>
            </a:r>
          </a:p>
        </p:txBody>
      </p:sp>
      <p:sp>
        <p:nvSpPr>
          <p:cNvPr id="12" name="Rectangle 11"/>
          <p:cNvSpPr/>
          <p:nvPr/>
        </p:nvSpPr>
        <p:spPr>
          <a:xfrm>
            <a:off x="6616701" y="3830638"/>
            <a:ext cx="3746500" cy="342900"/>
          </a:xfrm>
          <a:prstGeom prst="rect">
            <a:avLst/>
          </a:prstGeom>
          <a:ln>
            <a:solidFill>
              <a:srgbClr val="0000FF"/>
            </a:solidFill>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sz="1600" dirty="0">
                <a:solidFill>
                  <a:srgbClr val="0000FF"/>
                </a:solidFill>
              </a:rPr>
              <a:t>Event 2 = Add interest of 5%</a:t>
            </a:r>
          </a:p>
        </p:txBody>
      </p:sp>
      <p:cxnSp>
        <p:nvCxnSpPr>
          <p:cNvPr id="13" name="Straight Arrow Connector 12"/>
          <p:cNvCxnSpPr>
            <a:stCxn id="11" idx="2"/>
            <a:endCxn id="5" idx="0"/>
          </p:cNvCxnSpPr>
          <p:nvPr/>
        </p:nvCxnSpPr>
        <p:spPr>
          <a:xfrm>
            <a:off x="3054351" y="4191000"/>
            <a:ext cx="0" cy="12192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1" idx="2"/>
            <a:endCxn id="7" idx="1"/>
          </p:cNvCxnSpPr>
          <p:nvPr/>
        </p:nvCxnSpPr>
        <p:spPr>
          <a:xfrm>
            <a:off x="3054351" y="4191000"/>
            <a:ext cx="4876800" cy="13716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480733" y="5410200"/>
            <a:ext cx="11176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200" dirty="0" err="1">
                <a:solidFill>
                  <a:schemeClr val="tx1"/>
                </a:solidFill>
              </a:rPr>
              <a:t>Bal</a:t>
            </a:r>
            <a:r>
              <a:rPr lang="en-US" sz="1200" dirty="0">
                <a:solidFill>
                  <a:schemeClr val="tx1"/>
                </a:solidFill>
              </a:rPr>
              <a:t>=2000</a:t>
            </a:r>
          </a:p>
        </p:txBody>
      </p:sp>
      <p:sp>
        <p:nvSpPr>
          <p:cNvPr id="16" name="Rectangle 15"/>
          <p:cNvSpPr/>
          <p:nvPr/>
        </p:nvSpPr>
        <p:spPr>
          <a:xfrm>
            <a:off x="2546351" y="4419600"/>
            <a:ext cx="406400" cy="304800"/>
          </a:xfrm>
          <a:prstGeom prst="rect">
            <a:avLst/>
          </a:prstGeom>
          <a:solidFill>
            <a:srgbClr val="FFFF00"/>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dirty="0"/>
              <a:t>1</a:t>
            </a:r>
          </a:p>
        </p:txBody>
      </p:sp>
      <p:cxnSp>
        <p:nvCxnSpPr>
          <p:cNvPr id="17" name="Straight Arrow Connector 16"/>
          <p:cNvCxnSpPr>
            <a:stCxn id="12" idx="2"/>
            <a:endCxn id="7" idx="0"/>
          </p:cNvCxnSpPr>
          <p:nvPr/>
        </p:nvCxnSpPr>
        <p:spPr>
          <a:xfrm>
            <a:off x="8489951" y="4173538"/>
            <a:ext cx="0" cy="123666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931151" y="4406900"/>
            <a:ext cx="406400" cy="304800"/>
          </a:xfrm>
          <a:prstGeom prst="rect">
            <a:avLst/>
          </a:prstGeom>
          <a:solidFill>
            <a:srgbClr val="FFFF00"/>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dirty="0"/>
              <a:t>2</a:t>
            </a:r>
          </a:p>
        </p:txBody>
      </p:sp>
      <p:sp>
        <p:nvSpPr>
          <p:cNvPr id="19" name="Rectangle 18"/>
          <p:cNvSpPr/>
          <p:nvPr/>
        </p:nvSpPr>
        <p:spPr>
          <a:xfrm>
            <a:off x="7931151" y="5410200"/>
            <a:ext cx="11176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200" dirty="0" err="1">
                <a:solidFill>
                  <a:schemeClr val="tx1"/>
                </a:solidFill>
              </a:rPr>
              <a:t>Bal</a:t>
            </a:r>
            <a:r>
              <a:rPr lang="en-US" sz="1200" dirty="0">
                <a:solidFill>
                  <a:schemeClr val="tx1"/>
                </a:solidFill>
              </a:rPr>
              <a:t>=1050</a:t>
            </a:r>
          </a:p>
        </p:txBody>
      </p:sp>
      <p:sp>
        <p:nvSpPr>
          <p:cNvPr id="20" name="Rectangle 19"/>
          <p:cNvSpPr/>
          <p:nvPr/>
        </p:nvSpPr>
        <p:spPr>
          <a:xfrm>
            <a:off x="6813551" y="5410200"/>
            <a:ext cx="406400" cy="304800"/>
          </a:xfrm>
          <a:prstGeom prst="rect">
            <a:avLst/>
          </a:prstGeom>
          <a:solidFill>
            <a:srgbClr val="FFFF00"/>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dirty="0"/>
              <a:t>3</a:t>
            </a:r>
          </a:p>
        </p:txBody>
      </p:sp>
      <p:sp>
        <p:nvSpPr>
          <p:cNvPr id="21" name="Rectangle 20"/>
          <p:cNvSpPr/>
          <p:nvPr/>
        </p:nvSpPr>
        <p:spPr>
          <a:xfrm>
            <a:off x="7931151" y="5410200"/>
            <a:ext cx="11176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200" dirty="0" err="1">
                <a:solidFill>
                  <a:schemeClr val="tx1"/>
                </a:solidFill>
              </a:rPr>
              <a:t>Bal</a:t>
            </a:r>
            <a:r>
              <a:rPr lang="en-US" sz="1200" dirty="0">
                <a:solidFill>
                  <a:schemeClr val="tx1"/>
                </a:solidFill>
              </a:rPr>
              <a:t>=2050</a:t>
            </a:r>
          </a:p>
        </p:txBody>
      </p:sp>
      <p:cxnSp>
        <p:nvCxnSpPr>
          <p:cNvPr id="22" name="Straight Arrow Connector 21"/>
          <p:cNvCxnSpPr>
            <a:stCxn id="12" idx="2"/>
          </p:cNvCxnSpPr>
          <p:nvPr/>
        </p:nvCxnSpPr>
        <p:spPr>
          <a:xfrm flipH="1">
            <a:off x="3598334" y="4173538"/>
            <a:ext cx="4891617" cy="1236662"/>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146551" y="5372100"/>
            <a:ext cx="406400" cy="304800"/>
          </a:xfrm>
          <a:prstGeom prst="rect">
            <a:avLst/>
          </a:prstGeom>
          <a:solidFill>
            <a:srgbClr val="FFFF00"/>
          </a:solidFill>
        </p:spPr>
        <p:style>
          <a:lnRef idx="2">
            <a:schemeClr val="accent4"/>
          </a:lnRef>
          <a:fillRef idx="1">
            <a:schemeClr val="lt1"/>
          </a:fillRef>
          <a:effectRef idx="0">
            <a:schemeClr val="accent4"/>
          </a:effectRef>
          <a:fontRef idx="minor">
            <a:schemeClr val="dk1"/>
          </a:fontRef>
        </p:style>
        <p:txBody>
          <a:bodyPr anchor="ctr"/>
          <a:lstStyle/>
          <a:p>
            <a:pPr algn="ctr">
              <a:defRPr/>
            </a:pPr>
            <a:r>
              <a:rPr lang="en-US" dirty="0"/>
              <a:t>4</a:t>
            </a:r>
          </a:p>
        </p:txBody>
      </p:sp>
      <p:sp>
        <p:nvSpPr>
          <p:cNvPr id="24" name="Rectangle 23"/>
          <p:cNvSpPr/>
          <p:nvPr/>
        </p:nvSpPr>
        <p:spPr>
          <a:xfrm>
            <a:off x="2493433" y="5410200"/>
            <a:ext cx="1117600" cy="304800"/>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a:defRPr/>
            </a:pPr>
            <a:r>
              <a:rPr lang="en-US" sz="1200" dirty="0" err="1">
                <a:solidFill>
                  <a:schemeClr val="tx1"/>
                </a:solidFill>
              </a:rPr>
              <a:t>Bal</a:t>
            </a:r>
            <a:r>
              <a:rPr lang="en-US" sz="1200" dirty="0">
                <a:solidFill>
                  <a:schemeClr val="tx1"/>
                </a:solidFill>
              </a:rPr>
              <a:t>=2100</a:t>
            </a:r>
          </a:p>
        </p:txBody>
      </p:sp>
      <p:pic>
        <p:nvPicPr>
          <p:cNvPr id="25" name="Picture 3" descr="C:\Users\vkolar\AppData\Local\Microsoft\Windows\Temporary Internet Files\Content.IE5\HRUY4RJ7\MC900441523[1].wmf"/>
          <p:cNvPicPr>
            <a:picLocks noChangeAspect="1" noChangeArrowheads="1"/>
          </p:cNvPicPr>
          <p:nvPr/>
        </p:nvPicPr>
        <p:blipFill>
          <a:blip r:embed="rId2" cstate="print"/>
          <a:srcRect/>
          <a:stretch>
            <a:fillRect/>
          </a:stretch>
        </p:blipFill>
        <p:spPr bwMode="auto">
          <a:xfrm>
            <a:off x="4876800" y="3678238"/>
            <a:ext cx="1397000" cy="895350"/>
          </a:xfrm>
          <a:prstGeom prst="rect">
            <a:avLst/>
          </a:prstGeom>
          <a:noFill/>
          <a:ln w="9525">
            <a:noFill/>
            <a:miter lim="800000"/>
            <a:headEnd/>
            <a:tailEnd/>
          </a:ln>
        </p:spPr>
      </p:pic>
      <p:sp>
        <p:nvSpPr>
          <p:cNvPr id="26" name="Oval 25"/>
          <p:cNvSpPr/>
          <p:nvPr/>
        </p:nvSpPr>
        <p:spPr>
          <a:xfrm>
            <a:off x="1930401" y="5126038"/>
            <a:ext cx="2216151" cy="895350"/>
          </a:xfrm>
          <a:prstGeom prst="ellipse">
            <a:avLst/>
          </a:prstGeom>
          <a:solidFill>
            <a:srgbClr val="FF0000">
              <a:alpha val="25000"/>
            </a:srgb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
        <p:nvSpPr>
          <p:cNvPr id="27" name="Oval 26"/>
          <p:cNvSpPr/>
          <p:nvPr/>
        </p:nvSpPr>
        <p:spPr>
          <a:xfrm>
            <a:off x="7421034" y="5126038"/>
            <a:ext cx="2216151" cy="895350"/>
          </a:xfrm>
          <a:prstGeom prst="ellipse">
            <a:avLst/>
          </a:prstGeom>
          <a:solidFill>
            <a:srgbClr val="FF0000">
              <a:alpha val="25000"/>
            </a:srgbClr>
          </a:solidFill>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76522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32" presetClass="emph" presetSubtype="0" fill="hold" grpId="1" nodeType="withEffect">
                                  <p:stCondLst>
                                    <p:cond delay="0"/>
                                  </p:stCondLst>
                                  <p:childTnLst>
                                    <p:animRot by="120000">
                                      <p:cBhvr>
                                        <p:cTn id="24" dur="100" fill="hold">
                                          <p:stCondLst>
                                            <p:cond delay="0"/>
                                          </p:stCondLst>
                                        </p:cTn>
                                        <p:tgtEl>
                                          <p:spTgt spid="15"/>
                                        </p:tgtEl>
                                        <p:attrNameLst>
                                          <p:attrName>r</p:attrName>
                                        </p:attrNameLst>
                                      </p:cBhvr>
                                    </p:animRot>
                                    <p:animRot by="-240000">
                                      <p:cBhvr>
                                        <p:cTn id="25" dur="200" fill="hold">
                                          <p:stCondLst>
                                            <p:cond delay="200"/>
                                          </p:stCondLst>
                                        </p:cTn>
                                        <p:tgtEl>
                                          <p:spTgt spid="15"/>
                                        </p:tgtEl>
                                        <p:attrNameLst>
                                          <p:attrName>r</p:attrName>
                                        </p:attrNameLst>
                                      </p:cBhvr>
                                    </p:animRot>
                                    <p:animRot by="240000">
                                      <p:cBhvr>
                                        <p:cTn id="26" dur="200" fill="hold">
                                          <p:stCondLst>
                                            <p:cond delay="400"/>
                                          </p:stCondLst>
                                        </p:cTn>
                                        <p:tgtEl>
                                          <p:spTgt spid="15"/>
                                        </p:tgtEl>
                                        <p:attrNameLst>
                                          <p:attrName>r</p:attrName>
                                        </p:attrNameLst>
                                      </p:cBhvr>
                                    </p:animRot>
                                    <p:animRot by="-240000">
                                      <p:cBhvr>
                                        <p:cTn id="27" dur="200" fill="hold">
                                          <p:stCondLst>
                                            <p:cond delay="600"/>
                                          </p:stCondLst>
                                        </p:cTn>
                                        <p:tgtEl>
                                          <p:spTgt spid="15"/>
                                        </p:tgtEl>
                                        <p:attrNameLst>
                                          <p:attrName>r</p:attrName>
                                        </p:attrNameLst>
                                      </p:cBhvr>
                                    </p:animRot>
                                    <p:animRot by="120000">
                                      <p:cBhvr>
                                        <p:cTn id="28" dur="200" fill="hold">
                                          <p:stCondLst>
                                            <p:cond delay="800"/>
                                          </p:stCondLst>
                                        </p:cTn>
                                        <p:tgtEl>
                                          <p:spTgt spid="15"/>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32" presetClass="emph" presetSubtype="0" fill="hold" grpId="1" nodeType="withEffect">
                                  <p:stCondLst>
                                    <p:cond delay="0"/>
                                  </p:stCondLst>
                                  <p:childTnLst>
                                    <p:animRot by="120000">
                                      <p:cBhvr>
                                        <p:cTn id="38" dur="100" fill="hold">
                                          <p:stCondLst>
                                            <p:cond delay="0"/>
                                          </p:stCondLst>
                                        </p:cTn>
                                        <p:tgtEl>
                                          <p:spTgt spid="19"/>
                                        </p:tgtEl>
                                        <p:attrNameLst>
                                          <p:attrName>r</p:attrName>
                                        </p:attrNameLst>
                                      </p:cBhvr>
                                    </p:animRot>
                                    <p:animRot by="-240000">
                                      <p:cBhvr>
                                        <p:cTn id="39" dur="200" fill="hold">
                                          <p:stCondLst>
                                            <p:cond delay="200"/>
                                          </p:stCondLst>
                                        </p:cTn>
                                        <p:tgtEl>
                                          <p:spTgt spid="19"/>
                                        </p:tgtEl>
                                        <p:attrNameLst>
                                          <p:attrName>r</p:attrName>
                                        </p:attrNameLst>
                                      </p:cBhvr>
                                    </p:animRot>
                                    <p:animRot by="240000">
                                      <p:cBhvr>
                                        <p:cTn id="40" dur="200" fill="hold">
                                          <p:stCondLst>
                                            <p:cond delay="400"/>
                                          </p:stCondLst>
                                        </p:cTn>
                                        <p:tgtEl>
                                          <p:spTgt spid="19"/>
                                        </p:tgtEl>
                                        <p:attrNameLst>
                                          <p:attrName>r</p:attrName>
                                        </p:attrNameLst>
                                      </p:cBhvr>
                                    </p:animRot>
                                    <p:animRot by="-240000">
                                      <p:cBhvr>
                                        <p:cTn id="41" dur="200" fill="hold">
                                          <p:stCondLst>
                                            <p:cond delay="600"/>
                                          </p:stCondLst>
                                        </p:cTn>
                                        <p:tgtEl>
                                          <p:spTgt spid="19"/>
                                        </p:tgtEl>
                                        <p:attrNameLst>
                                          <p:attrName>r</p:attrName>
                                        </p:attrNameLst>
                                      </p:cBhvr>
                                    </p:animRot>
                                    <p:animRot by="120000">
                                      <p:cBhvr>
                                        <p:cTn id="42" dur="200" fill="hold">
                                          <p:stCondLst>
                                            <p:cond delay="800"/>
                                          </p:stCondLst>
                                        </p:cTn>
                                        <p:tgtEl>
                                          <p:spTgt spid="19"/>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32" presetClass="emph" presetSubtype="0" fill="hold" grpId="1" nodeType="withEffect">
                                  <p:stCondLst>
                                    <p:cond delay="0"/>
                                  </p:stCondLst>
                                  <p:childTnLst>
                                    <p:animRot by="120000">
                                      <p:cBhvr>
                                        <p:cTn id="52" dur="100" fill="hold">
                                          <p:stCondLst>
                                            <p:cond delay="0"/>
                                          </p:stCondLst>
                                        </p:cTn>
                                        <p:tgtEl>
                                          <p:spTgt spid="21"/>
                                        </p:tgtEl>
                                        <p:attrNameLst>
                                          <p:attrName>r</p:attrName>
                                        </p:attrNameLst>
                                      </p:cBhvr>
                                    </p:animRot>
                                    <p:animRot by="-240000">
                                      <p:cBhvr>
                                        <p:cTn id="53" dur="200" fill="hold">
                                          <p:stCondLst>
                                            <p:cond delay="200"/>
                                          </p:stCondLst>
                                        </p:cTn>
                                        <p:tgtEl>
                                          <p:spTgt spid="21"/>
                                        </p:tgtEl>
                                        <p:attrNameLst>
                                          <p:attrName>r</p:attrName>
                                        </p:attrNameLst>
                                      </p:cBhvr>
                                    </p:animRot>
                                    <p:animRot by="240000">
                                      <p:cBhvr>
                                        <p:cTn id="54" dur="200" fill="hold">
                                          <p:stCondLst>
                                            <p:cond delay="400"/>
                                          </p:stCondLst>
                                        </p:cTn>
                                        <p:tgtEl>
                                          <p:spTgt spid="21"/>
                                        </p:tgtEl>
                                        <p:attrNameLst>
                                          <p:attrName>r</p:attrName>
                                        </p:attrNameLst>
                                      </p:cBhvr>
                                    </p:animRot>
                                    <p:animRot by="-240000">
                                      <p:cBhvr>
                                        <p:cTn id="55" dur="200" fill="hold">
                                          <p:stCondLst>
                                            <p:cond delay="600"/>
                                          </p:stCondLst>
                                        </p:cTn>
                                        <p:tgtEl>
                                          <p:spTgt spid="21"/>
                                        </p:tgtEl>
                                        <p:attrNameLst>
                                          <p:attrName>r</p:attrName>
                                        </p:attrNameLst>
                                      </p:cBhvr>
                                    </p:animRot>
                                    <p:animRot by="120000">
                                      <p:cBhvr>
                                        <p:cTn id="56" dur="200" fill="hold">
                                          <p:stCondLst>
                                            <p:cond delay="800"/>
                                          </p:stCondLst>
                                        </p:cTn>
                                        <p:tgtEl>
                                          <p:spTgt spid="21"/>
                                        </p:tgtEl>
                                        <p:attrNameLst>
                                          <p:attrName>r</p:attrName>
                                        </p:attrNameLst>
                                      </p:cBhvr>
                                    </p:animRo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32" presetClass="emph" presetSubtype="0" fill="hold" grpId="1" nodeType="withEffect">
                                  <p:stCondLst>
                                    <p:cond delay="0"/>
                                  </p:stCondLst>
                                  <p:childTnLst>
                                    <p:animRot by="120000">
                                      <p:cBhvr>
                                        <p:cTn id="66" dur="100" fill="hold">
                                          <p:stCondLst>
                                            <p:cond delay="0"/>
                                          </p:stCondLst>
                                        </p:cTn>
                                        <p:tgtEl>
                                          <p:spTgt spid="24"/>
                                        </p:tgtEl>
                                        <p:attrNameLst>
                                          <p:attrName>r</p:attrName>
                                        </p:attrNameLst>
                                      </p:cBhvr>
                                    </p:animRot>
                                    <p:animRot by="-240000">
                                      <p:cBhvr>
                                        <p:cTn id="67" dur="200" fill="hold">
                                          <p:stCondLst>
                                            <p:cond delay="200"/>
                                          </p:stCondLst>
                                        </p:cTn>
                                        <p:tgtEl>
                                          <p:spTgt spid="24"/>
                                        </p:tgtEl>
                                        <p:attrNameLst>
                                          <p:attrName>r</p:attrName>
                                        </p:attrNameLst>
                                      </p:cBhvr>
                                    </p:animRot>
                                    <p:animRot by="240000">
                                      <p:cBhvr>
                                        <p:cTn id="68" dur="200" fill="hold">
                                          <p:stCondLst>
                                            <p:cond delay="400"/>
                                          </p:stCondLst>
                                        </p:cTn>
                                        <p:tgtEl>
                                          <p:spTgt spid="24"/>
                                        </p:tgtEl>
                                        <p:attrNameLst>
                                          <p:attrName>r</p:attrName>
                                        </p:attrNameLst>
                                      </p:cBhvr>
                                    </p:animRot>
                                    <p:animRot by="-240000">
                                      <p:cBhvr>
                                        <p:cTn id="69" dur="200" fill="hold">
                                          <p:stCondLst>
                                            <p:cond delay="600"/>
                                          </p:stCondLst>
                                        </p:cTn>
                                        <p:tgtEl>
                                          <p:spTgt spid="24"/>
                                        </p:tgtEl>
                                        <p:attrNameLst>
                                          <p:attrName>r</p:attrName>
                                        </p:attrNameLst>
                                      </p:cBhvr>
                                    </p:animRot>
                                    <p:animRot by="120000">
                                      <p:cBhvr>
                                        <p:cTn id="70" dur="200" fill="hold">
                                          <p:stCondLst>
                                            <p:cond delay="800"/>
                                          </p:stCondLst>
                                        </p:cTn>
                                        <p:tgtEl>
                                          <p:spTgt spid="24"/>
                                        </p:tgtEl>
                                        <p:attrNameLst>
                                          <p:attrName>r</p:attrName>
                                        </p:attrNameLst>
                                      </p:cBhvr>
                                    </p:animRo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1" grpId="0" animBg="1"/>
      <p:bldP spid="12" grpId="0" animBg="1"/>
      <p:bldP spid="15" grpId="0" animBg="1"/>
      <p:bldP spid="15" grpId="1" animBg="1"/>
      <p:bldP spid="16" grpId="0" animBg="1"/>
      <p:bldP spid="18" grpId="0" animBg="1"/>
      <p:bldP spid="19" grpId="0" animBg="1"/>
      <p:bldP spid="19" grpId="1" animBg="1"/>
      <p:bldP spid="20" grpId="0" animBg="1"/>
      <p:bldP spid="21" grpId="0" animBg="1"/>
      <p:bldP spid="21" grpId="1" animBg="1"/>
      <p:bldP spid="23" grpId="0" animBg="1"/>
      <p:bldP spid="24" grpId="0" animBg="1"/>
      <p:bldP spid="24" grpId="1" animBg="1"/>
      <p:bldP spid="26"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9975" y="311725"/>
            <a:ext cx="8650778" cy="1143000"/>
          </a:xfrm>
        </p:spPr>
        <p:txBody>
          <a:bodyPr>
            <a:normAutofit/>
          </a:bodyPr>
          <a:lstStyle/>
          <a:p>
            <a:r>
              <a:rPr lang="en-US" dirty="0" smtClean="0"/>
              <a:t>The Two-Phase Commit Protocol</a:t>
            </a:r>
            <a:endParaRPr lang="en-US" dirty="0"/>
          </a:p>
        </p:txBody>
      </p:sp>
      <p:sp>
        <p:nvSpPr>
          <p:cNvPr id="3" name="Content Placeholder 2"/>
          <p:cNvSpPr>
            <a:spLocks noGrp="1"/>
          </p:cNvSpPr>
          <p:nvPr>
            <p:ph idx="1"/>
          </p:nvPr>
        </p:nvSpPr>
        <p:spPr>
          <a:xfrm>
            <a:off x="609600" y="1524000"/>
            <a:ext cx="11277600" cy="5257800"/>
          </a:xfrm>
        </p:spPr>
        <p:txBody>
          <a:bodyPr>
            <a:normAutofit/>
          </a:bodyPr>
          <a:lstStyle/>
          <a:p>
            <a:pPr>
              <a:buFont typeface="Wingdings" pitchFamily="2" charset="2"/>
              <a:buChar char="§"/>
            </a:pPr>
            <a:r>
              <a:rPr lang="en-US" sz="2800" dirty="0" smtClean="0"/>
              <a:t>The two-phase commit protocol (2PC) can be used to ensure atomicity and consistency </a:t>
            </a:r>
            <a:endParaRPr lang="en-US" sz="2600" dirty="0"/>
          </a:p>
          <a:p>
            <a:pPr lvl="1">
              <a:buFont typeface="Wingdings" pitchFamily="2" charset="2"/>
              <a:buChar char="§"/>
            </a:pPr>
            <a:endParaRPr lang="en-US" dirty="0"/>
          </a:p>
          <a:p>
            <a:pPr lvl="2">
              <a:buFont typeface="Wingdings" pitchFamily="2" charset="2"/>
              <a:buChar char="§"/>
            </a:pPr>
            <a:endParaRPr lang="en-US" sz="1800" dirty="0" smtClean="0"/>
          </a:p>
          <a:p>
            <a:pPr lvl="1">
              <a:buFont typeface="Wingdings" pitchFamily="2" charset="2"/>
              <a:buChar char="§"/>
            </a:pPr>
            <a:endParaRPr lang="en-US" sz="1800" dirty="0" smtClean="0"/>
          </a:p>
        </p:txBody>
      </p:sp>
      <p:sp>
        <p:nvSpPr>
          <p:cNvPr id="28" name="AutoShape 2" descr="data:image/jpeg;base64,/9j/4AAQSkZJRgABAQAAAQABAAD/2wCEAAkGBxAPEA8UEA8WEBUQEBQQFBARFBYVERAVFBUXFhQVGBQYKCggGBsnHRQVITIhJiksLi4uFx8zODMtNygtLywBCgoKDg0OGxAQFywkHx0uLC0yLC43LC8sLDQvLCsuLywsLCw3LC8sLC0rNDcsLCwsLCwsLCwsLSwsLCwsLCwsLP/AABEIAOEA4QMBIgACEQEDEQH/xAAcAAEAAQUBAQAAAAAAAAAAAAAABwECBAUGAwj/xABGEAABAwIBBggLBQgDAAMAAAABAAIDBBEFBhIhMUFhBxMiNVFxgbIUMjNScnN0kaGxsyNCYpLwJEOCosHC0eElNFNEVJP/xAAZAQEBAAMBAAAAAAAAAAAAAAAAAQIDBAX/xAArEQEBAAEDAAkEAgMAAAAAAAAAAQIDBBESITEyQVFhcYEUM6HRE/AiYpH/2gAMAwEAAhEDEQA/AJxREQEREBERAREQEREBERARczlTl1Q4ddsknGS20U8VnSbs7YwdZG66hzKrhBrsQJZneDwuNhBCTd99QfJ4z+oWBvqROUp5V8JdFQ5zIz4XMNHFxEcWw/jl1DqFzuCiLHsr8QxOQNfI6zjyKanDgz8reU89d91ltMl+DSqqs19RekiNjZw+3eN0Z8Trd7ipWwLJ2jw1n2EYYSLOmfypX9bzp7BYblREuS3CPXUBDJCaqJpsYpnHjGWOkNkNyLdDrjRbQpiyXyzosSFoJM2S13U8tmzN6bDU4b2kha7KTI6ixIZz2ZkhGioisJN2dseOvssolylyFrcOPGAGaNhzhUQXBjtqLmjlRneLgdKHY+jEUGZKcK1VTZrKwGri1cZoFQwdeqTtsfxFS9gGUVJXsz6WZslvGZqkjvscw6W/I7FDltUREUREQEREBERAREQEREBERAREQEREBFr8axqmoozJUzNibszvGcehrRpcdwBKibKrhbmlzmUDOIZq4+QAzO9FulrOs3PUUEn5R5U0eHNvUzBriLtibypX+iwabbzYb1D+VfClV1ecymvRxG4u0/bvG+QeJ1N0jzitFgWTFdijy9jXODncurnc7MJ1El5uZD1X32Ur5McHdHRZr5B4VKNPGSgcWw9LI9IHWbneFU7UZZM5B1tfZ+b4PE434+YG776SWM1v69APSpayayMosOAcxmfIBpqJbF49HYwdXaSt1PWhvi8o/Ba6eZz/ABj2bB2KcjMqMRA0MF951e7atZLI5xu43Qq0rEXQzuYbtNt2w9i2lNibXaHck9P3T27FpyqFBh5UcHVHW5z4v2WU6c+MDi3n8cegdosetRVi+AV+ESte4OizTyKqBxzDuzxYtv5rrX6Cpnpqx8eo3HmnV/pbSKrimaWuA5QsY3gFrgdY06CNysojrJXhde3NjxFmeNXhMQ5Y3viGg9bbeiVK2GYnBVRiSnlbMw/eYbi+0HoO46VG2VHBbBNnPoXCnfr4l1zA47tsfZcbgo4LcRwaov8AaUknSNMcwHvZK3dptuKyH02ii/JXhcikzY8QZxDtA4+MEwuP4m6XM+I6SFJlPOyRjXxvbI1wu17CHNcOkOGghRXoiIgIiICIiAiIgIiICKyWRrGlznBrWi5c4gAAaySdQUcZVcLVPBnMoWiqfq443FO07jrk7LD8SCQq6tip43STSNiY3W97g1o7Sotyr4XQM6PDmZ2zwmZpzf4IjpPW63olR9VVeIYxUAOMlXJrbG0ciIHoaLNjGzONt5K77JjgpY2z8Qfxh1+DxEhg9OTQXdQsN5VRwNJQ4hjE7nDjKqS9nzSHkR7bF55LBpvmjsCkzJjgvpoM19YRVSa+LtanafR1yfxaPwruIIooGNZExsbGizY4wGtb1AaAvKWYncNynJw9nzMYAGgaBYNboAA2blhTTudrOjoGpUKsKivMq0r0KsKiPMq0q8q0oLCrSryrSgtVpVxVEGXS4i9mg8odB1jqKz5mU9ZGY5WNla7XHIAe2x27wsKnw5x0vOYP5j2bFmszWCzBm9J+8e1VUX5d8HMVJDLU00pDI80ugk5RAc4N5Ems6SNDr7dK9uAmskFTVQ5x4swcbmX5Ie17W5wGwkON+mw6F2fCVzVW+gz6rFwnAZzhUexu+rEsk8U4IiKKIiICIiAiIgIiIPm7KvKStxOpfG573M44shpYwczQ6zBmDx36BpNzcm1hoXS5McFUj819e/im6/B4yDIdz36Q3qFzvC5XJfnel9uH1F9Dq1IwsLwynpIxHTxNiYNjRpcelx1uO8kle73nZoV7gvMhYq8XKwr1IXmQg8yrCvQqwqDzKsK9CrCiPMq0q8q0oLCrSvaOFzzZov8AIdqz4aFjNL+UejYP8oMCno3yahYecdX+1sIYGRahnO84/wBF6PkJ6uheZKqj3k61YShKsJQa/hJ5qrfQZ9Vi4HgM5wn9if8AViXfcJHNVb6tv1GLgOA3nGb2KT6sKsTxTmiIiiIiAiIgIiICIiD5pyX53pfbh9RTrjlY6BsTm6ftQC3zmlrrj4fBQVkvzvS+3D6inHKMciL1w7j0qRn01Q2Vgew3B946Qd6q4LnKNz4XZ0WkHxozqdvHQV0FLVMmF2mxGtp0OaeghRRwXmV7PbZeRCDyKsK9SvMoPMqwr0K9YqUu16B8VEYmaTqF9yy4aDa82/CNfvWUxrWeKO3arXOVVXOAFmiw3LzJQlWkoKEqwlVJVhKASrCUJVpKiMThH5rrfVt+o1R9wG85TewyfWgUhcIvNdd6od9qjvgOP/Jy+wS/Wp1lC9qdkREUREQEREBERAREQfNOS/O9L7cPqKc8oPJsPRID/K5QZkvzvS+3D6inLKXyGjTyv7HJUjTYRiEVQ3OieHC9jsIO8HSFtmjSDqI2jX71BVJi89HPnMJb/UaLgg6CNx+Ck/JzLOnqg1shEUmrSfs3Hc46juPxUHaRVXnDtH+F6ANdqP66lhNXhKiti+A9a8xA47Lda1wr5GanX3O0/wC1XHsRkZFTlhzTM9gcRrAIBIHQg2zImt3lVc66oVQlBQlWkoSrCUAlWEqpKsJQCVYShKtJURQlWkoSrCUHnwic113qh32qOeA/nST2CX61OpG4Q+a671P9zVHPAhzpJ7DL9WBZQqd0REUREQEREBERAREQfNOS/O9L7cPqKdMoDaJp6Hg/yuUF5L870vtw+opyyl8h/F/Y5KkcJWYLS4oxz4nBkgNnAjb+No1H8Q+K5ym4P63OfYZmboBL2gP6td+2y9cpI58NrHPhu1ucSCNovpHQd4K6rJvLiCoAbMRC/Vnfu3HrPiHcdG9QcbRZU1uHP4p5JDDm8XILtFtYtrb2Gy6mh4Q6eWwlYYz0tIc33GxHuK2mU2SENeQ/P4t+aBnWzmvtqJGg3touDqUfYvkFVwXLW8Y0bY+V/L43wKdQkmkxGKoaXQvzwDY6CCDrsQetZOUvkqH1jO6Fy+QEJZSvDhYiXN0i2pjL/G66jKXyVD6xndCDoCVaSjirCUUJVhKqSrCUAlWEoSrSVEUJVpKEqwlAJVhKqSrCUFeEHmuu9Se8FG/Ajzo/2KX6sKknhA5rrvUH5hRtwJc6O9il+pCsoVPCIiKIiICIiAiIgIiIPmnJfnel9uH1FOmUAvE0HbIB/K5QXkvzvS+3D6inXHvJt9YO65KkaWqhiqGFlU242Tge4vA8U/jGjpAXBZSZBTQEyQctpGcHM03Gu9hrG8KRadZMbCy/FuzLm5YRnRuPSWdO8WO9QQzheVFbQnNzjmj7juVH+U6uyy6yh4SIngCaLNPTGdH5XWt7yunxfAqWqB46AxOP72K72HrA5Q9x61wmM8HErQX0z2zs6YyDbrA1Hcg7ehxOKqZnxEkA5puLEGwNvcQsrKbyVD6xndC5vIamfFTPa9paRKRYi2pjB/RdJlP5Kh9YzuhFbxxVhKq4qwlAJVhKErX4vi8FIzPnkDAdQ1ueehrRpKSW3iJbx2s0lWkri6nKmsn/AOtTtgZ/61Ol5HSGDV8QtNVTyP8A+xiUj/wQnMb1WZoXVhs8729TRluMZ2JIlkDfGIb1m3zWM7EIf/aP87f8qMTBQg3Mb5CfvOJues3Cr+xf/VPvP+Vu+h/2/DX9V6JNbVRu8WRrupwPyV7lFxjoTrp3DqJ/yvWBkDbcTUz0/QGvcG+4KXY+WX4Wbr0Shl/zXXeoPzCjXgT50d7HL9SJZtZiOIzU00PhUdXHKwsOe1olaD5rm7fSWHwWWosUHhLhCH08kTTJyQXufGWi50ac0rTnt88fVtx1sck8IiLnbhERAREQEREBERB805L870vtw+op1x7ybfWDuuUFZL87Uvtw+op1x7ybfWDuuSpGtp1mtWDAelc7JjksznFkrom2u1sYjBzTpaXmRrruI02FgL202utGvr4aOPSzrHPOYTmuzasaaMZ2cOS7z2ktf+YaVh5OYoahjg+xfGRcgWD2uvmuzdhu1wI6W31EBZ8y2Y5TKSzsrKXmcxgPbYuJcXFzs4k26ANgGwBVyn8lResZ3QqyqmVHkqL1je6FkrcOKsJVXFWEojBxrEm0sEsztIjbfN1ZzibNb2kgKN5JnAioqftZ5RnNafFhbsDR90C/60ldZwkc3y+sj74Wtx3A5KinhqqdpkDYwyVjRdzLaSQNouTfdY9K9DaTGY9K+N4cm45t4ng5apq3yHluJ3amjsXiqAqq9FxiIiAiIgq1xBuDY9I0FZ0da2QcXUNEjDozj4zd9/6rAWwwTBpq2QRwtJ899uRGOlx+Q1lY5cSc1ZzbxHb8HePSxVBoKh5kaWF9NI48rNaLmInaLAkdGadlgJIURROjGO4cyI5wiL4y4feIjkztO3XbsKl1eTucZMpZ4zl6OhbceL4CIi524REQEREBUKqvNxQfNuS/O1L7cPqKdce8m31g7rlBWS3O1L7cPqKdce8m31g7rkqRqRHntc29s5pbfouLLhpGvjc8OFnDx23AzDtvf7ush2oixXe06yH07HkFzGuLdRc0Et6idS5NztsdfGS3sa9TTmc4rS5F0bmsfIdUgaxv4msL3F43EyEA7Q240ELeTL3avCZb8MJhjMZ2RnJxOIwpVTKnyVF6xvdCrKqZU+SovWN7oWbJs3FWEqrirCVEczwjH9gk9ZH3wrcl8TfTi7ToJ5Tdh0D4qvCL/wBCT1kfeCwcN8QfrYF6W2kujZfNx61s1JZ5OrrsEw+vGe+Iwvfp42HkknaXDUT1g9a0FVwauN/B6xj+hsrS09rm3+S6LDHfZM6j8ysqZ9mOI1gFYTUzwvGNZ9HHKc2I/qOD/EWaomSehI3+/NWKcisSH/w3f/pEfk5do+ulGqRw6jZYsuJT/wDvJ+dy3TW1fT8tV08PVzMeQuJuP/Vzd7pYrD3OJ+CzouDqqGmeeCBu0ueSR2WA+Ky566Y65pD1vd/layY30nTvKy6epfGT4Y9HCeFbCPAsJpdM9U+scP3cIzWHtB/vXji2VT3R8TSxNo4dIzY9D3A67uFrX2207ytTKsSVZTDm85Xn++SXPjqnUysledcN9N/03qcgoOyWH/KYceh7/puU3tK5N7357Ona92+69ERcbpEREBERBQrwmcvZxWFUvQfO+S3O1L7a36inbH/Jt9YO65QTkrztSe2t+op2x/ybfWDuuSpER4Ll9NRTGnxWNzbGzZ7cq2wuA0OG8dG1SjR1UczGvie2RjhcPYbtPaoZnx1pcaPHackAkR1QA42MHU640OHzt95VbguJ4V+0YVUeGUzuV9nywQNj49OrVfZp0hOBNzV4zKPMnuF2mksytjNM/UXtBdGd9vGb8V3FLiUFS3OgmZMOmNwdbrA0jtUFsqplV5Ki9Y3uhVlVMq/JUfrG90IrPcVYSquKsJURz2XYvRPH44+8sHD/ABR+tgWflt/03+mzvLBoPFH62BentftfP6cWv9z4dJhz/s29vzKypX8l3UVraN/JHb81lF/JPUteU62eN6mBKsOVZkqw5VsjCsSVYcqzJVhyrZGusSVYkqy5ViSrbGFZ+SY/5Gi9N303KaWFQvklzjRem76blNLAuHe9+ezs2vdvuvCqqBVXG6RERAREQechWtq3LYSrVVhQQHkpzrSe2t76nbHmkxC2x47NDh/UKCMqcNkw+tdmOLOXx8Eo1jlXFj0tOjsHSpmyLyljxOmzjYSsAZPF0O84DzXax2jYlSIZr8Qlpj4JjVOaiEk8XUA3mjBPjMkPjDVoO69tSrR4XX4eDU4NVeGU50uazS5o82SE6Qbbbb9CmPG8AhmY6OeMSxO1Z2tp3HWDvCi/FeD2vw6Qz4RO5wGnir2lA6LapBu29CDHblZhGJcnFaLwaU66iEEXPSQNPvzlU8HLH/aYRijX20hpdZ7f4m6b9YCw5MrKOpJjxrDc2UHNNRC3i5gelzdAJ6/cqxZGUk5D8JxZudrbFMTHIDuOs9je1BIWSFPWxUxZXuL5WyOAcXBxLLNzTnDXpvr0re5V+So/WN7oWiyQpa2GmLK55fK2RwDnODyWWbmnOF9t9elb3KzyVH6xvdCgynFWEqrirCVBostT+xv9NneWHQ+KP1sCy8tGO8EeSLDPZr1nldCxaLxR+ti9La/a+f04tf7nw2dO+wWU1+hYMayY1coYrZVhyrMlWHKkKxJVhyrMlWHKtka6xJViSrLlWJKtsYVsckOcqH03fTcpqAUJZLOtiFGeh7u45TXDJnBcO9789v27Nr3b7vRERcbpEREBERB5SBa6qjW1IWPNHdBwmV2T7K2EsdyXNOdHJ5jv6g6iP8BRJQ1lXhVXnN+zljNnNOlkjTsPnNNta+g6qnXJ5UZMxVrLPGa9viStHKZu3t3fJErb5J5W02Jx8ghkoH2lO48odJHnN3++y20tH5vuP+V894rg1Vh8gc67c112VERIbfZZw0tO4/Fdfk7wrTRAMrY+PaNHGx2bL2tPJd8E4OXf4vgNNVjNqqdkui13DljqeNI7Co+xrghpnEupZ305813LZ1AixA67qRMJyxw+rsI6pgcf3cv2b/yvtfsutw+lY7Z2gqDgckMJqKOmMVTKJXCRxa8Oc4ZhDbDlWtqOhb3K3yVH6xvdC3EmFNOpxHuK95aGOQR8Y0P4vS2+q9rXttRWthpXv1Cw846v9rPZSMjBJ0kC5c7UN+5c/lPl/R0N2B3hEw0cVERZp/G/U3q0ncokykyvrcRObI/NjJ0U8Vww9F9rz1+4K8I7PLXK2lnBpoH8c4uDnSM8k3NN7Z33j1aN6yaPxR+tij7C8BnBD3DM0GzD4xuNvQu2wetEjR5zRZzdoI0Xt0L0NtZ/HZ6uPXn+fLdRrJjWLEVlRq5McVsqw5VmSrDlSLWJKsOVZkqw5VsjXWJKsSVZcqxZB06AtsYVlZOn9upPSPccpkoHKKMiMPdPVCW3Igvp2OeQQB7jf3dKlqijsFwbyy5yeUdm2nGDLREXI6RERAREQFaQrkQY0sV1r6ilW4IXm+O6DlaygDgQ5ocCLFpFwR0EHWuIxng/gkJMJNO47Byo/wAp1dhtuUry011hTUW5BA+IZFVkV7MbMOmNwv8AldY+6618dRXUnivqKa2wGSNvu0AqepaDcsWSg3K8pwh+HL3FG+LXv/ibE/vtKYnl3iVRHxclUQ06HcW1kZf1uYAbbhYKVJcGjd40TXdbQfmrIsn4QQRBGCNREbQR22Q4RTg+StRUWLm8Sw/ecOU70Wa+027V3GEZMxQeIy7tr3aXnt2dQXYQ4buWwp8OHQocOciwbO2LEr8ks858bjFINThqPWP12rvoaMDYskU42hZYZ5YXnGpljMpxUTPfWUvl6cvaP3sOkdZA1dtlk0mUFO794G7ngt+OpSZJQNK1NdkzDL48LHnpLRf3610zcy97H/jRdCzu1yvhsbvFe13ouB+S8pHLbT5B0p/dFvovf8rrFPB9T9D/AM3+lnNbS9WN0s/Rp5ngayB1la+eriGuRvYb/JdXHkBTDWxx63n+llsqTI2mZa1O0+kM7vXV+p055p/BnfJHDJnSm0ET5T+FpsOvo7VvMKyMnmIdVO4tuvimG7juLtQ+PYpHpsKa0AAAAbALD3LOip2t2LXnu8r1Yzhsx22M7etrsKwpkLGtYwMa0WAGr/Z3rbNFlVFyc8ugREQEREBERAREQFQoiCxy8XoiDGkWO9EQeRVWoiDJiWXGiIMhquCIgqiIgoVYURBVqvREBERAREQEREBERB//2Q=="/>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971" y="3965454"/>
            <a:ext cx="14223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201" y="2514600"/>
            <a:ext cx="14223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Can 28"/>
          <p:cNvSpPr/>
          <p:nvPr/>
        </p:nvSpPr>
        <p:spPr>
          <a:xfrm>
            <a:off x="9448799" y="2660947"/>
            <a:ext cx="12192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038848" y="3505200"/>
            <a:ext cx="1842171" cy="307777"/>
          </a:xfrm>
          <a:prstGeom prst="rect">
            <a:avLst/>
          </a:prstGeom>
          <a:noFill/>
        </p:spPr>
        <p:txBody>
          <a:bodyPr wrap="none" rtlCol="0">
            <a:spAutoFit/>
          </a:bodyPr>
          <a:lstStyle/>
          <a:p>
            <a:r>
              <a:rPr lang="en-US" sz="1400" b="1" dirty="0" smtClean="0"/>
              <a:t>Database Server 1</a:t>
            </a:r>
            <a:endParaRPr lang="en-US" sz="1400" b="1" dirty="0"/>
          </a:p>
        </p:txBody>
      </p:sp>
      <p:sp>
        <p:nvSpPr>
          <p:cNvPr id="35" name="TextBox 34"/>
          <p:cNvSpPr txBox="1"/>
          <p:nvPr/>
        </p:nvSpPr>
        <p:spPr>
          <a:xfrm>
            <a:off x="4735490" y="3513032"/>
            <a:ext cx="1345240" cy="307777"/>
          </a:xfrm>
          <a:prstGeom prst="rect">
            <a:avLst/>
          </a:prstGeom>
          <a:noFill/>
        </p:spPr>
        <p:txBody>
          <a:bodyPr wrap="none" rtlCol="0">
            <a:spAutoFit/>
          </a:bodyPr>
          <a:lstStyle/>
          <a:p>
            <a:r>
              <a:rPr lang="en-US" sz="1400" b="1" dirty="0" smtClean="0"/>
              <a:t>Participant 1</a:t>
            </a:r>
            <a:endParaRPr lang="en-US" sz="1400" b="1" dirty="0"/>
          </a:p>
        </p:txBody>
      </p:sp>
      <p:sp>
        <p:nvSpPr>
          <p:cNvPr id="42" name="TextBox 41"/>
          <p:cNvSpPr txBox="1"/>
          <p:nvPr/>
        </p:nvSpPr>
        <p:spPr>
          <a:xfrm>
            <a:off x="797370" y="5018392"/>
            <a:ext cx="1258678" cy="307777"/>
          </a:xfrm>
          <a:prstGeom prst="rect">
            <a:avLst/>
          </a:prstGeom>
          <a:noFill/>
        </p:spPr>
        <p:txBody>
          <a:bodyPr wrap="none" rtlCol="0">
            <a:spAutoFit/>
          </a:bodyPr>
          <a:lstStyle/>
          <a:p>
            <a:r>
              <a:rPr lang="en-US" sz="1400" b="1" dirty="0" smtClean="0"/>
              <a:t>Coordinator</a:t>
            </a:r>
            <a:endParaRPr lang="en-US" sz="1400" b="1" dirty="0"/>
          </a:p>
        </p:txBody>
      </p:sp>
      <p:cxnSp>
        <p:nvCxnSpPr>
          <p:cNvPr id="43" name="Straight Connector 42"/>
          <p:cNvCxnSpPr/>
          <p:nvPr/>
        </p:nvCxnSpPr>
        <p:spPr>
          <a:xfrm>
            <a:off x="5949696" y="3048000"/>
            <a:ext cx="3499104"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911" y="3951591"/>
            <a:ext cx="14223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Can 54"/>
          <p:cNvSpPr/>
          <p:nvPr/>
        </p:nvSpPr>
        <p:spPr>
          <a:xfrm>
            <a:off x="9488509" y="4097938"/>
            <a:ext cx="12192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9078558" y="4942192"/>
            <a:ext cx="1842171" cy="307777"/>
          </a:xfrm>
          <a:prstGeom prst="rect">
            <a:avLst/>
          </a:prstGeom>
          <a:noFill/>
        </p:spPr>
        <p:txBody>
          <a:bodyPr wrap="none" rtlCol="0">
            <a:spAutoFit/>
          </a:bodyPr>
          <a:lstStyle/>
          <a:p>
            <a:r>
              <a:rPr lang="en-US" sz="1400" b="1" dirty="0" smtClean="0"/>
              <a:t>Database Server 2</a:t>
            </a:r>
            <a:endParaRPr lang="en-US" sz="1400" b="1" dirty="0"/>
          </a:p>
        </p:txBody>
      </p:sp>
      <p:sp>
        <p:nvSpPr>
          <p:cNvPr id="57" name="TextBox 56"/>
          <p:cNvSpPr txBox="1"/>
          <p:nvPr/>
        </p:nvSpPr>
        <p:spPr>
          <a:xfrm>
            <a:off x="4775201" y="4950024"/>
            <a:ext cx="1345240" cy="307777"/>
          </a:xfrm>
          <a:prstGeom prst="rect">
            <a:avLst/>
          </a:prstGeom>
          <a:noFill/>
        </p:spPr>
        <p:txBody>
          <a:bodyPr wrap="none" rtlCol="0">
            <a:spAutoFit/>
          </a:bodyPr>
          <a:lstStyle/>
          <a:p>
            <a:r>
              <a:rPr lang="en-US" sz="1400" b="1" dirty="0" smtClean="0"/>
              <a:t>Participant 2</a:t>
            </a:r>
            <a:endParaRPr lang="en-US" sz="1400" b="1" dirty="0"/>
          </a:p>
        </p:txBody>
      </p:sp>
      <p:cxnSp>
        <p:nvCxnSpPr>
          <p:cNvPr id="58" name="Straight Connector 57"/>
          <p:cNvCxnSpPr/>
          <p:nvPr/>
        </p:nvCxnSpPr>
        <p:spPr>
          <a:xfrm>
            <a:off x="5989407" y="4484991"/>
            <a:ext cx="3499104"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911" y="5399391"/>
            <a:ext cx="14223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Can 59"/>
          <p:cNvSpPr/>
          <p:nvPr/>
        </p:nvSpPr>
        <p:spPr>
          <a:xfrm>
            <a:off x="9488509" y="5545738"/>
            <a:ext cx="12192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9078558" y="6389992"/>
            <a:ext cx="1842171" cy="307777"/>
          </a:xfrm>
          <a:prstGeom prst="rect">
            <a:avLst/>
          </a:prstGeom>
          <a:noFill/>
        </p:spPr>
        <p:txBody>
          <a:bodyPr wrap="none" rtlCol="0">
            <a:spAutoFit/>
          </a:bodyPr>
          <a:lstStyle/>
          <a:p>
            <a:r>
              <a:rPr lang="en-US" sz="1400" b="1" dirty="0" smtClean="0"/>
              <a:t>Database Server 3</a:t>
            </a:r>
            <a:endParaRPr lang="en-US" sz="1400" b="1" dirty="0"/>
          </a:p>
        </p:txBody>
      </p:sp>
      <p:sp>
        <p:nvSpPr>
          <p:cNvPr id="62" name="TextBox 61"/>
          <p:cNvSpPr txBox="1"/>
          <p:nvPr/>
        </p:nvSpPr>
        <p:spPr>
          <a:xfrm>
            <a:off x="4775201" y="6397824"/>
            <a:ext cx="1345240" cy="307777"/>
          </a:xfrm>
          <a:prstGeom prst="rect">
            <a:avLst/>
          </a:prstGeom>
          <a:noFill/>
        </p:spPr>
        <p:txBody>
          <a:bodyPr wrap="none" rtlCol="0">
            <a:spAutoFit/>
          </a:bodyPr>
          <a:lstStyle/>
          <a:p>
            <a:r>
              <a:rPr lang="en-US" sz="1400" b="1" dirty="0" smtClean="0"/>
              <a:t>Participant 3</a:t>
            </a:r>
            <a:endParaRPr lang="en-US" sz="1400" b="1" dirty="0"/>
          </a:p>
        </p:txBody>
      </p:sp>
      <p:cxnSp>
        <p:nvCxnSpPr>
          <p:cNvPr id="63" name="Straight Connector 62"/>
          <p:cNvCxnSpPr/>
          <p:nvPr/>
        </p:nvCxnSpPr>
        <p:spPr>
          <a:xfrm>
            <a:off x="5989407" y="5932791"/>
            <a:ext cx="3499104"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p:nvCxnSpPr>
        <p:spPr>
          <a:xfrm flipV="1">
            <a:off x="2193301" y="3124200"/>
            <a:ext cx="7715" cy="84125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6" name="Straight Arrow Connector 1025"/>
          <p:cNvCxnSpPr/>
          <p:nvPr/>
        </p:nvCxnSpPr>
        <p:spPr>
          <a:xfrm>
            <a:off x="2201016" y="3124200"/>
            <a:ext cx="277738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31" name="Straight Arrow Connector 1030"/>
          <p:cNvCxnSpPr/>
          <p:nvPr/>
        </p:nvCxnSpPr>
        <p:spPr>
          <a:xfrm>
            <a:off x="2607416" y="4484990"/>
            <a:ext cx="2438400"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2268432" y="4950023"/>
            <a:ext cx="0" cy="106977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2268432" y="6019800"/>
            <a:ext cx="2777384" cy="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2540001" y="2768838"/>
            <a:ext cx="1851276" cy="369332"/>
          </a:xfrm>
          <a:prstGeom prst="rect">
            <a:avLst/>
          </a:prstGeom>
          <a:noFill/>
        </p:spPr>
        <p:txBody>
          <a:bodyPr wrap="none" rtlCol="0">
            <a:spAutoFit/>
          </a:bodyPr>
          <a:lstStyle/>
          <a:p>
            <a:r>
              <a:rPr lang="en-US" dirty="0" smtClean="0">
                <a:solidFill>
                  <a:srgbClr val="FF0000"/>
                </a:solidFill>
              </a:rPr>
              <a:t>VOTE_REQUEST</a:t>
            </a:r>
            <a:endParaRPr lang="en-US" dirty="0">
              <a:solidFill>
                <a:srgbClr val="FF0000"/>
              </a:solidFill>
            </a:endParaRPr>
          </a:p>
        </p:txBody>
      </p:sp>
      <p:sp>
        <p:nvSpPr>
          <p:cNvPr id="79" name="TextBox 78"/>
          <p:cNvSpPr txBox="1"/>
          <p:nvPr/>
        </p:nvSpPr>
        <p:spPr>
          <a:xfrm>
            <a:off x="2540001" y="4126468"/>
            <a:ext cx="1851276" cy="369332"/>
          </a:xfrm>
          <a:prstGeom prst="rect">
            <a:avLst/>
          </a:prstGeom>
          <a:noFill/>
        </p:spPr>
        <p:txBody>
          <a:bodyPr wrap="none" rtlCol="0">
            <a:spAutoFit/>
          </a:bodyPr>
          <a:lstStyle/>
          <a:p>
            <a:r>
              <a:rPr lang="en-US" dirty="0" smtClean="0">
                <a:solidFill>
                  <a:srgbClr val="FF0000"/>
                </a:solidFill>
              </a:rPr>
              <a:t>VOTE_REQUEST</a:t>
            </a:r>
            <a:endParaRPr lang="en-US" dirty="0">
              <a:solidFill>
                <a:srgbClr val="FF0000"/>
              </a:solidFill>
            </a:endParaRPr>
          </a:p>
        </p:txBody>
      </p:sp>
      <p:sp>
        <p:nvSpPr>
          <p:cNvPr id="80" name="TextBox 79"/>
          <p:cNvSpPr txBox="1"/>
          <p:nvPr/>
        </p:nvSpPr>
        <p:spPr>
          <a:xfrm>
            <a:off x="2540001" y="5650468"/>
            <a:ext cx="1851276" cy="369332"/>
          </a:xfrm>
          <a:prstGeom prst="rect">
            <a:avLst/>
          </a:prstGeom>
          <a:noFill/>
        </p:spPr>
        <p:txBody>
          <a:bodyPr wrap="none" rtlCol="0">
            <a:spAutoFit/>
          </a:bodyPr>
          <a:lstStyle/>
          <a:p>
            <a:r>
              <a:rPr lang="en-US" dirty="0" smtClean="0">
                <a:solidFill>
                  <a:srgbClr val="FF0000"/>
                </a:solidFill>
              </a:rPr>
              <a:t>VOTE_REQUEST</a:t>
            </a:r>
            <a:endParaRPr lang="en-US" dirty="0">
              <a:solidFill>
                <a:srgbClr val="FF0000"/>
              </a:solidFill>
            </a:endParaRPr>
          </a:p>
        </p:txBody>
      </p:sp>
      <p:sp>
        <p:nvSpPr>
          <p:cNvPr id="1039" name="TextBox 1038"/>
          <p:cNvSpPr txBox="1"/>
          <p:nvPr/>
        </p:nvSpPr>
        <p:spPr>
          <a:xfrm>
            <a:off x="102227" y="2514600"/>
            <a:ext cx="2161169" cy="400110"/>
          </a:xfrm>
          <a:prstGeom prst="rect">
            <a:avLst/>
          </a:prstGeom>
          <a:noFill/>
        </p:spPr>
        <p:txBody>
          <a:bodyPr wrap="none" rtlCol="0">
            <a:spAutoFit/>
          </a:bodyPr>
          <a:lstStyle/>
          <a:p>
            <a:r>
              <a:rPr lang="en-US" sz="2000" b="1" dirty="0" smtClean="0">
                <a:solidFill>
                  <a:srgbClr val="FF0000"/>
                </a:solidFill>
              </a:rPr>
              <a:t>Phase I: Voting</a:t>
            </a:r>
            <a:endParaRPr lang="en-US" sz="2000" b="1" dirty="0">
              <a:solidFill>
                <a:srgbClr val="FF0000"/>
              </a:solidFill>
            </a:endParaRPr>
          </a:p>
        </p:txBody>
      </p:sp>
      <p:cxnSp>
        <p:nvCxnSpPr>
          <p:cNvPr id="84" name="Straight Connector 83"/>
          <p:cNvCxnSpPr/>
          <p:nvPr/>
        </p:nvCxnSpPr>
        <p:spPr>
          <a:xfrm flipH="1">
            <a:off x="2540000" y="3435053"/>
            <a:ext cx="2438400" cy="0"/>
          </a:xfrm>
          <a:prstGeom prst="line">
            <a:avLst/>
          </a:prstGeom>
          <a:ln w="2222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540000" y="3435054"/>
            <a:ext cx="0" cy="691415"/>
          </a:xfrm>
          <a:prstGeom prst="straightConnector1">
            <a:avLst/>
          </a:prstGeom>
          <a:ln w="22225">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2607416" y="4872044"/>
            <a:ext cx="2438400" cy="0"/>
          </a:xfrm>
          <a:prstGeom prst="straightConnector1">
            <a:avLst/>
          </a:prstGeom>
          <a:ln w="22225">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2551395" y="5650468"/>
            <a:ext cx="2438400" cy="8546"/>
          </a:xfrm>
          <a:prstGeom prst="line">
            <a:avLst/>
          </a:prstGeom>
          <a:ln w="22225">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2551395" y="4950738"/>
            <a:ext cx="0" cy="708277"/>
          </a:xfrm>
          <a:prstGeom prst="straightConnector1">
            <a:avLst/>
          </a:prstGeom>
          <a:ln w="22225">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527654" y="3107108"/>
            <a:ext cx="1750287" cy="369332"/>
          </a:xfrm>
          <a:prstGeom prst="rect">
            <a:avLst/>
          </a:prstGeom>
          <a:noFill/>
        </p:spPr>
        <p:txBody>
          <a:bodyPr wrap="none" rtlCol="0">
            <a:spAutoFit/>
          </a:bodyPr>
          <a:lstStyle/>
          <a:p>
            <a:r>
              <a:rPr lang="en-US" dirty="0" smtClean="0">
                <a:solidFill>
                  <a:srgbClr val="00B050"/>
                </a:solidFill>
              </a:rPr>
              <a:t>VOTE_COMMIT</a:t>
            </a:r>
            <a:endParaRPr lang="en-US" dirty="0">
              <a:solidFill>
                <a:srgbClr val="00B050"/>
              </a:solidFill>
            </a:endParaRPr>
          </a:p>
        </p:txBody>
      </p:sp>
      <p:sp>
        <p:nvSpPr>
          <p:cNvPr id="90" name="TextBox 89"/>
          <p:cNvSpPr txBox="1"/>
          <p:nvPr/>
        </p:nvSpPr>
        <p:spPr>
          <a:xfrm>
            <a:off x="2641601" y="4532392"/>
            <a:ext cx="1750287" cy="369332"/>
          </a:xfrm>
          <a:prstGeom prst="rect">
            <a:avLst/>
          </a:prstGeom>
          <a:noFill/>
        </p:spPr>
        <p:txBody>
          <a:bodyPr wrap="none" rtlCol="0">
            <a:spAutoFit/>
          </a:bodyPr>
          <a:lstStyle/>
          <a:p>
            <a:r>
              <a:rPr lang="en-US" dirty="0" smtClean="0">
                <a:solidFill>
                  <a:srgbClr val="00B050"/>
                </a:solidFill>
              </a:rPr>
              <a:t>VOTE_COMMIT</a:t>
            </a:r>
            <a:endParaRPr lang="en-US" dirty="0">
              <a:solidFill>
                <a:srgbClr val="00B050"/>
              </a:solidFill>
            </a:endParaRPr>
          </a:p>
        </p:txBody>
      </p:sp>
      <p:sp>
        <p:nvSpPr>
          <p:cNvPr id="91" name="TextBox 90"/>
          <p:cNvSpPr txBox="1"/>
          <p:nvPr/>
        </p:nvSpPr>
        <p:spPr>
          <a:xfrm>
            <a:off x="2652995" y="5329290"/>
            <a:ext cx="1750287" cy="369332"/>
          </a:xfrm>
          <a:prstGeom prst="rect">
            <a:avLst/>
          </a:prstGeom>
          <a:noFill/>
        </p:spPr>
        <p:txBody>
          <a:bodyPr wrap="none" rtlCol="0">
            <a:spAutoFit/>
          </a:bodyPr>
          <a:lstStyle/>
          <a:p>
            <a:r>
              <a:rPr lang="en-US" dirty="0" smtClean="0">
                <a:solidFill>
                  <a:srgbClr val="00B050"/>
                </a:solidFill>
              </a:rPr>
              <a:t>VOTE_COMMIT</a:t>
            </a:r>
            <a:endParaRPr lang="en-US" dirty="0">
              <a:solidFill>
                <a:srgbClr val="00B050"/>
              </a:solidFill>
            </a:endParaRPr>
          </a:p>
        </p:txBody>
      </p:sp>
    </p:spTree>
    <p:extLst>
      <p:ext uri="{BB962C8B-B14F-4D97-AF65-F5344CB8AC3E}">
        <p14:creationId xmlns:p14="http://schemas.microsoft.com/office/powerpoint/2010/main" val="9587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39"/>
                                        </p:tgtEl>
                                        <p:attrNameLst>
                                          <p:attrName>style.visibility</p:attrName>
                                        </p:attrNameLst>
                                      </p:cBhvr>
                                      <p:to>
                                        <p:strVal val="visible"/>
                                      </p:to>
                                    </p:set>
                                    <p:animEffect transition="in" filter="wipe(left)">
                                      <p:cBhvr>
                                        <p:cTn id="47" dur="500"/>
                                        <p:tgtEl>
                                          <p:spTgt spid="103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036"/>
                                        </p:tgtEl>
                                        <p:attrNameLst>
                                          <p:attrName>style.visibility</p:attrName>
                                        </p:attrNameLst>
                                      </p:cBhvr>
                                      <p:to>
                                        <p:strVal val="visible"/>
                                      </p:to>
                                    </p:set>
                                    <p:animEffect transition="in" filter="wipe(left)">
                                      <p:cBhvr>
                                        <p:cTn id="50" dur="500"/>
                                        <p:tgtEl>
                                          <p:spTgt spid="1036"/>
                                        </p:tgtEl>
                                      </p:cBhvr>
                                    </p:animEffect>
                                  </p:childTnLst>
                                </p:cTn>
                              </p:par>
                              <p:par>
                                <p:cTn id="51" presetID="22" presetClass="entr" presetSubtype="8"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wipe(left)">
                                      <p:cBhvr>
                                        <p:cTn id="53" dur="500"/>
                                        <p:tgtEl>
                                          <p:spTgt spid="1026"/>
                                        </p:tgtEl>
                                      </p:cBhvr>
                                    </p:animEffect>
                                  </p:childTnLst>
                                </p:cTn>
                              </p:par>
                              <p:par>
                                <p:cTn id="54" presetID="22" presetClass="entr" presetSubtype="8" fill="hold" nodeType="withEffect">
                                  <p:stCondLst>
                                    <p:cond delay="0"/>
                                  </p:stCondLst>
                                  <p:childTnLst>
                                    <p:set>
                                      <p:cBhvr>
                                        <p:cTn id="55" dur="1" fill="hold">
                                          <p:stCondLst>
                                            <p:cond delay="0"/>
                                          </p:stCondLst>
                                        </p:cTn>
                                        <p:tgtEl>
                                          <p:spTgt spid="1024"/>
                                        </p:tgtEl>
                                        <p:attrNameLst>
                                          <p:attrName>style.visibility</p:attrName>
                                        </p:attrNameLst>
                                      </p:cBhvr>
                                      <p:to>
                                        <p:strVal val="visible"/>
                                      </p:to>
                                    </p:set>
                                    <p:animEffect transition="in" filter="wipe(left)">
                                      <p:cBhvr>
                                        <p:cTn id="56" dur="500"/>
                                        <p:tgtEl>
                                          <p:spTgt spid="1024"/>
                                        </p:tgtEl>
                                      </p:cBhvr>
                                    </p:animEffect>
                                  </p:childTnLst>
                                </p:cTn>
                              </p:par>
                              <p:par>
                                <p:cTn id="57" presetID="22" presetClass="entr" presetSubtype="8" fill="hold" nodeType="withEffect">
                                  <p:stCondLst>
                                    <p:cond delay="0"/>
                                  </p:stCondLst>
                                  <p:childTnLst>
                                    <p:set>
                                      <p:cBhvr>
                                        <p:cTn id="58" dur="1" fill="hold">
                                          <p:stCondLst>
                                            <p:cond delay="0"/>
                                          </p:stCondLst>
                                        </p:cTn>
                                        <p:tgtEl>
                                          <p:spTgt spid="1031"/>
                                        </p:tgtEl>
                                        <p:attrNameLst>
                                          <p:attrName>style.visibility</p:attrName>
                                        </p:attrNameLst>
                                      </p:cBhvr>
                                      <p:to>
                                        <p:strVal val="visible"/>
                                      </p:to>
                                    </p:set>
                                    <p:animEffect transition="in" filter="wipe(left)">
                                      <p:cBhvr>
                                        <p:cTn id="59" dur="500"/>
                                        <p:tgtEl>
                                          <p:spTgt spid="1031"/>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left)">
                                      <p:cBhvr>
                                        <p:cTn id="62" dur="500"/>
                                        <p:tgtEl>
                                          <p:spTgt spid="79"/>
                                        </p:tgtEl>
                                      </p:cBhvr>
                                    </p:animEffect>
                                  </p:childTnLst>
                                </p:cTn>
                              </p:par>
                              <p:par>
                                <p:cTn id="63" presetID="22" presetClass="entr" presetSubtype="8"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animEffect transition="in" filter="wipe(left)">
                                      <p:cBhvr>
                                        <p:cTn id="65" dur="500"/>
                                        <p:tgtEl>
                                          <p:spTgt spid="73"/>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80"/>
                                        </p:tgtEl>
                                        <p:attrNameLst>
                                          <p:attrName>style.visibility</p:attrName>
                                        </p:attrNameLst>
                                      </p:cBhvr>
                                      <p:to>
                                        <p:strVal val="visible"/>
                                      </p:to>
                                    </p:set>
                                    <p:animEffect transition="in" filter="wipe(left)">
                                      <p:cBhvr>
                                        <p:cTn id="68" dur="500"/>
                                        <p:tgtEl>
                                          <p:spTgt spid="80"/>
                                        </p:tgtEl>
                                      </p:cBhvr>
                                    </p:animEffect>
                                  </p:childTnLst>
                                </p:cTn>
                              </p:par>
                              <p:par>
                                <p:cTn id="69" presetID="22" presetClass="entr" presetSubtype="8" fill="hold" nodeType="withEffect">
                                  <p:stCondLst>
                                    <p:cond delay="0"/>
                                  </p:stCondLst>
                                  <p:childTnLst>
                                    <p:set>
                                      <p:cBhvr>
                                        <p:cTn id="70" dur="1" fill="hold">
                                          <p:stCondLst>
                                            <p:cond delay="0"/>
                                          </p:stCondLst>
                                        </p:cTn>
                                        <p:tgtEl>
                                          <p:spTgt spid="75"/>
                                        </p:tgtEl>
                                        <p:attrNameLst>
                                          <p:attrName>style.visibility</p:attrName>
                                        </p:attrNameLst>
                                      </p:cBhvr>
                                      <p:to>
                                        <p:strVal val="visible"/>
                                      </p:to>
                                    </p:set>
                                    <p:animEffect transition="in" filter="wipe(left)">
                                      <p:cBhvr>
                                        <p:cTn id="71" dur="500"/>
                                        <p:tgtEl>
                                          <p:spTgt spid="7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2" fill="hold" nodeType="clickEffect">
                                  <p:stCondLst>
                                    <p:cond delay="0"/>
                                  </p:stCondLst>
                                  <p:childTnLst>
                                    <p:set>
                                      <p:cBhvr>
                                        <p:cTn id="75" dur="1" fill="hold">
                                          <p:stCondLst>
                                            <p:cond delay="0"/>
                                          </p:stCondLst>
                                        </p:cTn>
                                        <p:tgtEl>
                                          <p:spTgt spid="84"/>
                                        </p:tgtEl>
                                        <p:attrNameLst>
                                          <p:attrName>style.visibility</p:attrName>
                                        </p:attrNameLst>
                                      </p:cBhvr>
                                      <p:to>
                                        <p:strVal val="visible"/>
                                      </p:to>
                                    </p:set>
                                    <p:animEffect transition="in" filter="wipe(right)">
                                      <p:cBhvr>
                                        <p:cTn id="76" dur="500"/>
                                        <p:tgtEl>
                                          <p:spTgt spid="84"/>
                                        </p:tgtEl>
                                      </p:cBhvr>
                                    </p:animEffect>
                                  </p:childTnLst>
                                </p:cTn>
                              </p:par>
                              <p:par>
                                <p:cTn id="77" presetID="22" presetClass="entr" presetSubtype="2" fill="hold" nodeType="withEffect">
                                  <p:stCondLst>
                                    <p:cond delay="0"/>
                                  </p:stCondLst>
                                  <p:childTnLst>
                                    <p:set>
                                      <p:cBhvr>
                                        <p:cTn id="78" dur="1" fill="hold">
                                          <p:stCondLst>
                                            <p:cond delay="0"/>
                                          </p:stCondLst>
                                        </p:cTn>
                                        <p:tgtEl>
                                          <p:spTgt spid="85"/>
                                        </p:tgtEl>
                                        <p:attrNameLst>
                                          <p:attrName>style.visibility</p:attrName>
                                        </p:attrNameLst>
                                      </p:cBhvr>
                                      <p:to>
                                        <p:strVal val="visible"/>
                                      </p:to>
                                    </p:set>
                                    <p:animEffect transition="in" filter="wipe(right)">
                                      <p:cBhvr>
                                        <p:cTn id="79" dur="500"/>
                                        <p:tgtEl>
                                          <p:spTgt spid="85"/>
                                        </p:tgtEl>
                                      </p:cBhvr>
                                    </p:animEffect>
                                  </p:childTnLst>
                                </p:cTn>
                              </p:par>
                              <p:par>
                                <p:cTn id="80" presetID="22" presetClass="entr" presetSubtype="2" fill="hold" nodeType="withEffect">
                                  <p:stCondLst>
                                    <p:cond delay="0"/>
                                  </p:stCondLst>
                                  <p:childTnLst>
                                    <p:set>
                                      <p:cBhvr>
                                        <p:cTn id="81" dur="1" fill="hold">
                                          <p:stCondLst>
                                            <p:cond delay="0"/>
                                          </p:stCondLst>
                                        </p:cTn>
                                        <p:tgtEl>
                                          <p:spTgt spid="86"/>
                                        </p:tgtEl>
                                        <p:attrNameLst>
                                          <p:attrName>style.visibility</p:attrName>
                                        </p:attrNameLst>
                                      </p:cBhvr>
                                      <p:to>
                                        <p:strVal val="visible"/>
                                      </p:to>
                                    </p:set>
                                    <p:animEffect transition="in" filter="wipe(right)">
                                      <p:cBhvr>
                                        <p:cTn id="82" dur="500"/>
                                        <p:tgtEl>
                                          <p:spTgt spid="86"/>
                                        </p:tgtEl>
                                      </p:cBhvr>
                                    </p:animEffect>
                                  </p:childTnLst>
                                </p:cTn>
                              </p:par>
                              <p:par>
                                <p:cTn id="83" presetID="22" presetClass="entr" presetSubtype="2" fill="hold" nodeType="withEffect">
                                  <p:stCondLst>
                                    <p:cond delay="0"/>
                                  </p:stCondLst>
                                  <p:childTnLst>
                                    <p:set>
                                      <p:cBhvr>
                                        <p:cTn id="84" dur="1" fill="hold">
                                          <p:stCondLst>
                                            <p:cond delay="0"/>
                                          </p:stCondLst>
                                        </p:cTn>
                                        <p:tgtEl>
                                          <p:spTgt spid="87"/>
                                        </p:tgtEl>
                                        <p:attrNameLst>
                                          <p:attrName>style.visibility</p:attrName>
                                        </p:attrNameLst>
                                      </p:cBhvr>
                                      <p:to>
                                        <p:strVal val="visible"/>
                                      </p:to>
                                    </p:set>
                                    <p:animEffect transition="in" filter="wipe(right)">
                                      <p:cBhvr>
                                        <p:cTn id="85" dur="500"/>
                                        <p:tgtEl>
                                          <p:spTgt spid="87"/>
                                        </p:tgtEl>
                                      </p:cBhvr>
                                    </p:animEffect>
                                  </p:childTnLst>
                                </p:cTn>
                              </p:par>
                              <p:par>
                                <p:cTn id="86" presetID="22" presetClass="entr" presetSubtype="2" fill="hold" nodeType="with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wipe(right)">
                                      <p:cBhvr>
                                        <p:cTn id="88" dur="500"/>
                                        <p:tgtEl>
                                          <p:spTgt spid="88"/>
                                        </p:tgtEl>
                                      </p:cBhvr>
                                    </p:animEffect>
                                  </p:childTnLst>
                                </p:cTn>
                              </p:par>
                              <p:par>
                                <p:cTn id="89" presetID="22" presetClass="entr" presetSubtype="2" fill="hold" grpId="0" nodeType="with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wipe(right)">
                                      <p:cBhvr>
                                        <p:cTn id="91" dur="500"/>
                                        <p:tgtEl>
                                          <p:spTgt spid="89"/>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90"/>
                                        </p:tgtEl>
                                        <p:attrNameLst>
                                          <p:attrName>style.visibility</p:attrName>
                                        </p:attrNameLst>
                                      </p:cBhvr>
                                      <p:to>
                                        <p:strVal val="visible"/>
                                      </p:to>
                                    </p:set>
                                    <p:animEffect transition="in" filter="wipe(right)">
                                      <p:cBhvr>
                                        <p:cTn id="94" dur="500"/>
                                        <p:tgtEl>
                                          <p:spTgt spid="90"/>
                                        </p:tgtEl>
                                      </p:cBhvr>
                                    </p:animEffect>
                                  </p:childTnLst>
                                </p:cTn>
                              </p:par>
                              <p:par>
                                <p:cTn id="95" presetID="22" presetClass="entr" presetSubtype="2" fill="hold" grpId="0" nodeType="withEffect">
                                  <p:stCondLst>
                                    <p:cond delay="0"/>
                                  </p:stCondLst>
                                  <p:childTnLst>
                                    <p:set>
                                      <p:cBhvr>
                                        <p:cTn id="96" dur="1" fill="hold">
                                          <p:stCondLst>
                                            <p:cond delay="0"/>
                                          </p:stCondLst>
                                        </p:cTn>
                                        <p:tgtEl>
                                          <p:spTgt spid="91"/>
                                        </p:tgtEl>
                                        <p:attrNameLst>
                                          <p:attrName>style.visibility</p:attrName>
                                        </p:attrNameLst>
                                      </p:cBhvr>
                                      <p:to>
                                        <p:strVal val="visible"/>
                                      </p:to>
                                    </p:set>
                                    <p:animEffect transition="in" filter="wipe(right)">
                                      <p:cBhvr>
                                        <p:cTn id="9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p:bldP spid="35" grpId="0"/>
      <p:bldP spid="42" grpId="0"/>
      <p:bldP spid="55" grpId="0" animBg="1"/>
      <p:bldP spid="56" grpId="0"/>
      <p:bldP spid="57" grpId="0"/>
      <p:bldP spid="60" grpId="0" animBg="1"/>
      <p:bldP spid="61" grpId="0"/>
      <p:bldP spid="62" grpId="0"/>
      <p:bldP spid="1036" grpId="0"/>
      <p:bldP spid="79" grpId="0"/>
      <p:bldP spid="80" grpId="0"/>
      <p:bldP spid="1039" grpId="0"/>
      <p:bldP spid="89" grpId="0"/>
      <p:bldP spid="90" grpId="0"/>
      <p:bldP spid="9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11277600" cy="5257800"/>
          </a:xfrm>
        </p:spPr>
        <p:txBody>
          <a:bodyPr>
            <a:normAutofit/>
          </a:bodyPr>
          <a:lstStyle/>
          <a:p>
            <a:pPr>
              <a:buFont typeface="Wingdings" pitchFamily="2" charset="2"/>
              <a:buChar char="§"/>
            </a:pPr>
            <a:r>
              <a:rPr lang="en-US" sz="2800" dirty="0" smtClean="0"/>
              <a:t>The two-phase commit protocol (2PC) can be used to ensure atomicity and consistency </a:t>
            </a:r>
            <a:endParaRPr lang="en-US" sz="2600" dirty="0"/>
          </a:p>
          <a:p>
            <a:pPr lvl="1">
              <a:buFont typeface="Wingdings" pitchFamily="2" charset="2"/>
              <a:buChar char="§"/>
            </a:pPr>
            <a:endParaRPr lang="en-US" dirty="0"/>
          </a:p>
          <a:p>
            <a:pPr lvl="2">
              <a:buFont typeface="Wingdings" pitchFamily="2" charset="2"/>
              <a:buChar char="§"/>
            </a:pPr>
            <a:endParaRPr lang="en-US" sz="1800" dirty="0" smtClean="0"/>
          </a:p>
          <a:p>
            <a:pPr lvl="1">
              <a:buFont typeface="Wingdings" pitchFamily="2" charset="2"/>
              <a:buChar char="§"/>
            </a:pPr>
            <a:endParaRPr lang="en-US" sz="1800" dirty="0" smtClean="0"/>
          </a:p>
        </p:txBody>
      </p:sp>
      <p:sp>
        <p:nvSpPr>
          <p:cNvPr id="28" name="AutoShape 2" descr="data:image/jpeg;base64,/9j/4AAQSkZJRgABAQAAAQABAAD/2wCEAAkGBxAPEA8UEA8WEBUQEBQQFBARFBYVERAVFBUXFhQVGBQYKCggGBsnHRQVITIhJiksLi4uFx8zODMtNygtLywBCgoKDg0OGxAQFywkHx0uLC0yLC43LC8sLDQvLCsuLywsLCw3LC8sLC0rNDcsLCwsLCwsLCwsLSwsLCwsLCwsLP/AABEIAOEA4QMBIgACEQEDEQH/xAAcAAEAAQUBAQAAAAAAAAAAAAAABwECBAUGAwj/xABGEAABAwIBBggLBQgDAAMAAAABAAIDBBEFBhIhMUFhBxMiNVFxgbIUMjNScnN0kaGxsyNCYpLwJEOCosHC0eElNFNEVJP/xAAZAQEBAAMBAAAAAAAAAAAAAAAAAQIDBAX/xAArEQEBAAEDAAkEAgMAAAAAAAAAAQIDBBESITEyQVFhcYEUM6HRE/AiYpH/2gAMAwEAAhEDEQA/AJxREQEREBERAREQEREBERARczlTl1Q4ddsknGS20U8VnSbs7YwdZG66hzKrhBrsQJZneDwuNhBCTd99QfJ4z+oWBvqROUp5V8JdFQ5zIz4XMNHFxEcWw/jl1DqFzuCiLHsr8QxOQNfI6zjyKanDgz8reU89d91ltMl+DSqqs19RekiNjZw+3eN0Z8Trd7ipWwLJ2jw1n2EYYSLOmfypX9bzp7BYblREuS3CPXUBDJCaqJpsYpnHjGWOkNkNyLdDrjRbQpiyXyzosSFoJM2S13U8tmzN6bDU4b2kha7KTI6ixIZz2ZkhGioisJN2dseOvssolylyFrcOPGAGaNhzhUQXBjtqLmjlRneLgdKHY+jEUGZKcK1VTZrKwGri1cZoFQwdeqTtsfxFS9gGUVJXsz6WZslvGZqkjvscw6W/I7FDltUREUREQEREBERAREQEREBERAREQEREBFr8axqmoozJUzNibszvGcehrRpcdwBKibKrhbmlzmUDOIZq4+QAzO9FulrOs3PUUEn5R5U0eHNvUzBriLtibypX+iwabbzYb1D+VfClV1ecymvRxG4u0/bvG+QeJ1N0jzitFgWTFdijy9jXODncurnc7MJ1El5uZD1X32Ur5McHdHRZr5B4VKNPGSgcWw9LI9IHWbneFU7UZZM5B1tfZ+b4PE434+YG776SWM1v69APSpayayMosOAcxmfIBpqJbF49HYwdXaSt1PWhvi8o/Ba6eZz/ABj2bB2KcjMqMRA0MF951e7atZLI5xu43Qq0rEXQzuYbtNt2w9i2lNibXaHck9P3T27FpyqFBh5UcHVHW5z4v2WU6c+MDi3n8cegdosetRVi+AV+ESte4OizTyKqBxzDuzxYtv5rrX6Cpnpqx8eo3HmnV/pbSKrimaWuA5QsY3gFrgdY06CNysojrJXhde3NjxFmeNXhMQ5Y3viGg9bbeiVK2GYnBVRiSnlbMw/eYbi+0HoO46VG2VHBbBNnPoXCnfr4l1zA47tsfZcbgo4LcRwaov8AaUknSNMcwHvZK3dptuKyH02ii/JXhcikzY8QZxDtA4+MEwuP4m6XM+I6SFJlPOyRjXxvbI1wu17CHNcOkOGghRXoiIgIiICIiAiIgIiICKyWRrGlznBrWi5c4gAAaySdQUcZVcLVPBnMoWiqfq443FO07jrk7LD8SCQq6tip43STSNiY3W97g1o7Sotyr4XQM6PDmZ2zwmZpzf4IjpPW63olR9VVeIYxUAOMlXJrbG0ciIHoaLNjGzONt5K77JjgpY2z8Qfxh1+DxEhg9OTQXdQsN5VRwNJQ4hjE7nDjKqS9nzSHkR7bF55LBpvmjsCkzJjgvpoM19YRVSa+LtanafR1yfxaPwruIIooGNZExsbGizY4wGtb1AaAvKWYncNynJw9nzMYAGgaBYNboAA2blhTTudrOjoGpUKsKivMq0r0KsKiPMq0q8q0oLCrSryrSgtVpVxVEGXS4i9mg8odB1jqKz5mU9ZGY5WNla7XHIAe2x27wsKnw5x0vOYP5j2bFmszWCzBm9J+8e1VUX5d8HMVJDLU00pDI80ugk5RAc4N5Ems6SNDr7dK9uAmskFTVQ5x4swcbmX5Ie17W5wGwkON+mw6F2fCVzVW+gz6rFwnAZzhUexu+rEsk8U4IiKKIiICIiAiIgIiIPm7KvKStxOpfG573M44shpYwczQ6zBmDx36BpNzcm1hoXS5McFUj819e/im6/B4yDIdz36Q3qFzvC5XJfnel9uH1F9Dq1IwsLwynpIxHTxNiYNjRpcelx1uO8kle73nZoV7gvMhYq8XKwr1IXmQg8yrCvQqwqDzKsK9CrCiPMq0q8q0oLCrSvaOFzzZov8AIdqz4aFjNL+UejYP8oMCno3yahYecdX+1sIYGRahnO84/wBF6PkJ6uheZKqj3k61YShKsJQa/hJ5qrfQZ9Vi4HgM5wn9if8AViXfcJHNVb6tv1GLgOA3nGb2KT6sKsTxTmiIiiIiAiIgIiICIiD5pyX53pfbh9RTrjlY6BsTm6ftQC3zmlrrj4fBQVkvzvS+3D6inHKMciL1w7j0qRn01Q2Vgew3B946Qd6q4LnKNz4XZ0WkHxozqdvHQV0FLVMmF2mxGtp0OaeghRRwXmV7PbZeRCDyKsK9SvMoPMqwr0K9YqUu16B8VEYmaTqF9yy4aDa82/CNfvWUxrWeKO3arXOVVXOAFmiw3LzJQlWkoKEqwlVJVhKASrCUJVpKiMThH5rrfVt+o1R9wG85TewyfWgUhcIvNdd6od9qjvgOP/Jy+wS/Wp1lC9qdkREUREQEREBERAREQfNOS/O9L7cPqKc8oPJsPRID/K5QZkvzvS+3D6inLKXyGjTyv7HJUjTYRiEVQ3OieHC9jsIO8HSFtmjSDqI2jX71BVJi89HPnMJb/UaLgg6CNx+Ck/JzLOnqg1shEUmrSfs3Hc46juPxUHaRVXnDtH+F6ANdqP66lhNXhKiti+A9a8xA47Lda1wr5GanX3O0/wC1XHsRkZFTlhzTM9gcRrAIBIHQg2zImt3lVc66oVQlBQlWkoSrCUAlWEqpKsJQCVYShKtJURQlWkoSrCUHnwic113qh32qOeA/nST2CX61OpG4Q+a671P9zVHPAhzpJ7DL9WBZQqd0REUREQEREBERAREQfNOS/O9L7cPqKdMoDaJp6Hg/yuUF5L870vtw+opyyl8h/F/Y5KkcJWYLS4oxz4nBkgNnAjb+No1H8Q+K5ym4P63OfYZmboBL2gP6td+2y9cpI58NrHPhu1ucSCNovpHQd4K6rJvLiCoAbMRC/Vnfu3HrPiHcdG9QcbRZU1uHP4p5JDDm8XILtFtYtrb2Gy6mh4Q6eWwlYYz0tIc33GxHuK2mU2SENeQ/P4t+aBnWzmvtqJGg3touDqUfYvkFVwXLW8Y0bY+V/L43wKdQkmkxGKoaXQvzwDY6CCDrsQetZOUvkqH1jO6Fy+QEJZSvDhYiXN0i2pjL/G66jKXyVD6xndCDoCVaSjirCUUJVhKqSrCUAlWEoSrSVEUJVpKEqwlAJVhKqSrCUFeEHmuu9Se8FG/Ajzo/2KX6sKknhA5rrvUH5hRtwJc6O9il+pCsoVPCIiKIiICIiAiIgIiIPmnJfnel9uH1FOmUAvE0HbIB/K5QXkvzvS+3D6inXHvJt9YO65KkaWqhiqGFlU242Tge4vA8U/jGjpAXBZSZBTQEyQctpGcHM03Gu9hrG8KRadZMbCy/FuzLm5YRnRuPSWdO8WO9QQzheVFbQnNzjmj7juVH+U6uyy6yh4SIngCaLNPTGdH5XWt7yunxfAqWqB46AxOP72K72HrA5Q9x61wmM8HErQX0z2zs6YyDbrA1Hcg7ehxOKqZnxEkA5puLEGwNvcQsrKbyVD6xndC5vIamfFTPa9paRKRYi2pjB/RdJlP5Kh9YzuhFbxxVhKq4qwlAJVhKErX4vi8FIzPnkDAdQ1ueehrRpKSW3iJbx2s0lWkri6nKmsn/AOtTtgZ/61Ol5HSGDV8QtNVTyP8A+xiUj/wQnMb1WZoXVhs8729TRluMZ2JIlkDfGIb1m3zWM7EIf/aP87f8qMTBQg3Mb5CfvOJues3Cr+xf/VPvP+Vu+h/2/DX9V6JNbVRu8WRrupwPyV7lFxjoTrp3DqJ/yvWBkDbcTUz0/QGvcG+4KXY+WX4Wbr0Shl/zXXeoPzCjXgT50d7HL9SJZtZiOIzU00PhUdXHKwsOe1olaD5rm7fSWHwWWosUHhLhCH08kTTJyQXufGWi50ac0rTnt88fVtx1sck8IiLnbhERAREQEREBERB805L870vtw+op1x7ybfWDuuUFZL87Uvtw+op1x7ybfWDuuSpGtp1mtWDAelc7JjksznFkrom2u1sYjBzTpaXmRrruI02FgL202utGvr4aOPSzrHPOYTmuzasaaMZ2cOS7z2ktf+YaVh5OYoahjg+xfGRcgWD2uvmuzdhu1wI6W31EBZ8y2Y5TKSzsrKXmcxgPbYuJcXFzs4k26ANgGwBVyn8lResZ3QqyqmVHkqL1je6FkrcOKsJVXFWEojBxrEm0sEsztIjbfN1ZzibNb2kgKN5JnAioqftZ5RnNafFhbsDR90C/60ldZwkc3y+sj74Wtx3A5KinhqqdpkDYwyVjRdzLaSQNouTfdY9K9DaTGY9K+N4cm45t4ng5apq3yHluJ3amjsXiqAqq9FxiIiAiIgq1xBuDY9I0FZ0da2QcXUNEjDozj4zd9/6rAWwwTBpq2QRwtJ899uRGOlx+Q1lY5cSc1ZzbxHb8HePSxVBoKh5kaWF9NI48rNaLmInaLAkdGadlgJIURROjGO4cyI5wiL4y4feIjkztO3XbsKl1eTucZMpZ4zl6OhbceL4CIi524REQEREBUKqvNxQfNuS/O1L7cPqKdce8m31g7rlBWS3O1L7cPqKdce8m31g7rkqRqRHntc29s5pbfouLLhpGvjc8OFnDx23AzDtvf7ush2oixXe06yH07HkFzGuLdRc0Et6idS5NztsdfGS3sa9TTmc4rS5F0bmsfIdUgaxv4msL3F43EyEA7Q240ELeTL3avCZb8MJhjMZ2RnJxOIwpVTKnyVF6xvdCrKqZU+SovWN7oWbJs3FWEqrirCVEczwjH9gk9ZH3wrcl8TfTi7ToJ5Tdh0D4qvCL/wBCT1kfeCwcN8QfrYF6W2kujZfNx61s1JZ5OrrsEw+vGe+Iwvfp42HkknaXDUT1g9a0FVwauN/B6xj+hsrS09rm3+S6LDHfZM6j8ysqZ9mOI1gFYTUzwvGNZ9HHKc2I/qOD/EWaomSehI3+/NWKcisSH/w3f/pEfk5do+ulGqRw6jZYsuJT/wDvJ+dy3TW1fT8tV08PVzMeQuJuP/Vzd7pYrD3OJ+CzouDqqGmeeCBu0ueSR2WA+Ky566Y65pD1vd/layY30nTvKy6epfGT4Y9HCeFbCPAsJpdM9U+scP3cIzWHtB/vXji2VT3R8TSxNo4dIzY9D3A67uFrX2207ytTKsSVZTDm85Xn++SXPjqnUysledcN9N/03qcgoOyWH/KYceh7/puU3tK5N7357Ona92+69ERcbpEREBERBQrwmcvZxWFUvQfO+S3O1L7a36inbH/Jt9YO65QTkrztSe2t+op2x/ybfWDuuSpER4Ll9NRTGnxWNzbGzZ7cq2wuA0OG8dG1SjR1UczGvie2RjhcPYbtPaoZnx1pcaPHackAkR1QA42MHU640OHzt95VbguJ4V+0YVUeGUzuV9nywQNj49OrVfZp0hOBNzV4zKPMnuF2mksytjNM/UXtBdGd9vGb8V3FLiUFS3OgmZMOmNwdbrA0jtUFsqplV5Ki9Y3uhVlVMq/JUfrG90IrPcVYSquKsJURz2XYvRPH44+8sHD/ABR+tgWflt/03+mzvLBoPFH62BentftfP6cWv9z4dJhz/s29vzKypX8l3UVraN/JHb81lF/JPUteU62eN6mBKsOVZkqw5VsjCsSVYcqzJVhyrZGusSVYkqy5ViSrbGFZ+SY/5Gi9N303KaWFQvklzjRem76blNLAuHe9+ezs2vdvuvCqqBVXG6RERAREQechWtq3LYSrVVhQQHkpzrSe2t76nbHmkxC2x47NDh/UKCMqcNkw+tdmOLOXx8Eo1jlXFj0tOjsHSpmyLyljxOmzjYSsAZPF0O84DzXax2jYlSIZr8Qlpj4JjVOaiEk8XUA3mjBPjMkPjDVoO69tSrR4XX4eDU4NVeGU50uazS5o82SE6Qbbbb9CmPG8AhmY6OeMSxO1Z2tp3HWDvCi/FeD2vw6Qz4RO5wGnir2lA6LapBu29CDHblZhGJcnFaLwaU66iEEXPSQNPvzlU8HLH/aYRijX20hpdZ7f4m6b9YCw5MrKOpJjxrDc2UHNNRC3i5gelzdAJ6/cqxZGUk5D8JxZudrbFMTHIDuOs9je1BIWSFPWxUxZXuL5WyOAcXBxLLNzTnDXpvr0re5V+So/WN7oWiyQpa2GmLK55fK2RwDnODyWWbmnOF9t9elb3KzyVH6xvdCgynFWEqrirCVBostT+xv9NneWHQ+KP1sCy8tGO8EeSLDPZr1nldCxaLxR+ti9La/a+f04tf7nw2dO+wWU1+hYMayY1coYrZVhyrMlWHKkKxJVhyrMlWHKtka6xJViSrLlWJKtsYVsckOcqH03fTcpqAUJZLOtiFGeh7u45TXDJnBcO9789v27Nr3b7vRERcbpEREBERB5SBa6qjW1IWPNHdBwmV2T7K2EsdyXNOdHJ5jv6g6iP8BRJQ1lXhVXnN+zljNnNOlkjTsPnNNta+g6qnXJ5UZMxVrLPGa9viStHKZu3t3fJErb5J5W02Jx8ghkoH2lO48odJHnN3++y20tH5vuP+V894rg1Vh8gc67c112VERIbfZZw0tO4/Fdfk7wrTRAMrY+PaNHGx2bL2tPJd8E4OXf4vgNNVjNqqdkui13DljqeNI7Co+xrghpnEupZ305813LZ1AixA67qRMJyxw+rsI6pgcf3cv2b/yvtfsutw+lY7Z2gqDgckMJqKOmMVTKJXCRxa8Oc4ZhDbDlWtqOhb3K3yVH6xvdC3EmFNOpxHuK95aGOQR8Y0P4vS2+q9rXttRWthpXv1Cw846v9rPZSMjBJ0kC5c7UN+5c/lPl/R0N2B3hEw0cVERZp/G/U3q0ncokykyvrcRObI/NjJ0U8Vww9F9rz1+4K8I7PLXK2lnBpoH8c4uDnSM8k3NN7Z33j1aN6yaPxR+tij7C8BnBD3DM0GzD4xuNvQu2wetEjR5zRZzdoI0Xt0L0NtZ/HZ6uPXn+fLdRrJjWLEVlRq5McVsqw5VmSrDlSLWJKsOVZkqw5VsjXWJKsSVZcqxZB06AtsYVlZOn9upPSPccpkoHKKMiMPdPVCW3Igvp2OeQQB7jf3dKlqijsFwbyy5yeUdm2nGDLREXI6RERAREQFaQrkQY0sV1r6ilW4IXm+O6DlaygDgQ5ocCLFpFwR0EHWuIxng/gkJMJNO47Byo/wAp1dhtuUry011hTUW5BA+IZFVkV7MbMOmNwv8AldY+6618dRXUnivqKa2wGSNvu0AqepaDcsWSg3K8pwh+HL3FG+LXv/ibE/vtKYnl3iVRHxclUQ06HcW1kZf1uYAbbhYKVJcGjd40TXdbQfmrIsn4QQRBGCNREbQR22Q4RTg+StRUWLm8Sw/ecOU70Wa+027V3GEZMxQeIy7tr3aXnt2dQXYQ4buWwp8OHQocOciwbO2LEr8ks858bjFINThqPWP12rvoaMDYskU42hZYZ5YXnGpljMpxUTPfWUvl6cvaP3sOkdZA1dtlk0mUFO794G7ngt+OpSZJQNK1NdkzDL48LHnpLRf3610zcy97H/jRdCzu1yvhsbvFe13ouB+S8pHLbT5B0p/dFvovf8rrFPB9T9D/AM3+lnNbS9WN0s/Rp5ngayB1la+eriGuRvYb/JdXHkBTDWxx63n+llsqTI2mZa1O0+kM7vXV+p055p/BnfJHDJnSm0ET5T+FpsOvo7VvMKyMnmIdVO4tuvimG7juLtQ+PYpHpsKa0AAAAbALD3LOip2t2LXnu8r1Yzhsx22M7etrsKwpkLGtYwMa0WAGr/Z3rbNFlVFyc8ugREQEREBERAREQFQoiCxy8XoiDGkWO9EQeRVWoiDJiWXGiIMhquCIgqiIgoVYURBVqvREBERAREQEREBERB//2Q=="/>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971" y="3965454"/>
            <a:ext cx="14223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201" y="2514600"/>
            <a:ext cx="14223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Can 28"/>
          <p:cNvSpPr/>
          <p:nvPr/>
        </p:nvSpPr>
        <p:spPr>
          <a:xfrm>
            <a:off x="9448799" y="2660947"/>
            <a:ext cx="12192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9038848" y="3505200"/>
            <a:ext cx="1842171" cy="307777"/>
          </a:xfrm>
          <a:prstGeom prst="rect">
            <a:avLst/>
          </a:prstGeom>
          <a:noFill/>
        </p:spPr>
        <p:txBody>
          <a:bodyPr wrap="none" rtlCol="0">
            <a:spAutoFit/>
          </a:bodyPr>
          <a:lstStyle/>
          <a:p>
            <a:r>
              <a:rPr lang="en-US" sz="1400" b="1" dirty="0" smtClean="0"/>
              <a:t>Database Server 1</a:t>
            </a:r>
            <a:endParaRPr lang="en-US" sz="1400" b="1" dirty="0"/>
          </a:p>
        </p:txBody>
      </p:sp>
      <p:sp>
        <p:nvSpPr>
          <p:cNvPr id="35" name="TextBox 34"/>
          <p:cNvSpPr txBox="1"/>
          <p:nvPr/>
        </p:nvSpPr>
        <p:spPr>
          <a:xfrm>
            <a:off x="4735490" y="3513032"/>
            <a:ext cx="1345240" cy="307777"/>
          </a:xfrm>
          <a:prstGeom prst="rect">
            <a:avLst/>
          </a:prstGeom>
          <a:noFill/>
        </p:spPr>
        <p:txBody>
          <a:bodyPr wrap="none" rtlCol="0">
            <a:spAutoFit/>
          </a:bodyPr>
          <a:lstStyle/>
          <a:p>
            <a:r>
              <a:rPr lang="en-US" sz="1400" b="1" dirty="0" smtClean="0"/>
              <a:t>Participant 1</a:t>
            </a:r>
            <a:endParaRPr lang="en-US" sz="1400" b="1" dirty="0"/>
          </a:p>
        </p:txBody>
      </p:sp>
      <p:sp>
        <p:nvSpPr>
          <p:cNvPr id="42" name="TextBox 41"/>
          <p:cNvSpPr txBox="1"/>
          <p:nvPr/>
        </p:nvSpPr>
        <p:spPr>
          <a:xfrm>
            <a:off x="797370" y="5018392"/>
            <a:ext cx="1258678" cy="307777"/>
          </a:xfrm>
          <a:prstGeom prst="rect">
            <a:avLst/>
          </a:prstGeom>
          <a:noFill/>
        </p:spPr>
        <p:txBody>
          <a:bodyPr wrap="none" rtlCol="0">
            <a:spAutoFit/>
          </a:bodyPr>
          <a:lstStyle/>
          <a:p>
            <a:r>
              <a:rPr lang="en-US" sz="1400" b="1" dirty="0" smtClean="0"/>
              <a:t>Coordinator</a:t>
            </a:r>
            <a:endParaRPr lang="en-US" sz="1400" b="1" dirty="0"/>
          </a:p>
        </p:txBody>
      </p:sp>
      <p:cxnSp>
        <p:nvCxnSpPr>
          <p:cNvPr id="43" name="Straight Connector 42"/>
          <p:cNvCxnSpPr/>
          <p:nvPr/>
        </p:nvCxnSpPr>
        <p:spPr>
          <a:xfrm>
            <a:off x="5949696" y="3048000"/>
            <a:ext cx="3499104"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911" y="3951591"/>
            <a:ext cx="14223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 name="Can 54"/>
          <p:cNvSpPr/>
          <p:nvPr/>
        </p:nvSpPr>
        <p:spPr>
          <a:xfrm>
            <a:off x="9488509" y="4097938"/>
            <a:ext cx="12192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9078558" y="4942192"/>
            <a:ext cx="1842171" cy="307777"/>
          </a:xfrm>
          <a:prstGeom prst="rect">
            <a:avLst/>
          </a:prstGeom>
          <a:noFill/>
        </p:spPr>
        <p:txBody>
          <a:bodyPr wrap="none" rtlCol="0">
            <a:spAutoFit/>
          </a:bodyPr>
          <a:lstStyle/>
          <a:p>
            <a:r>
              <a:rPr lang="en-US" sz="1400" b="1" dirty="0" smtClean="0"/>
              <a:t>Database Server 2</a:t>
            </a:r>
            <a:endParaRPr lang="en-US" sz="1400" b="1" dirty="0"/>
          </a:p>
        </p:txBody>
      </p:sp>
      <p:sp>
        <p:nvSpPr>
          <p:cNvPr id="57" name="TextBox 56"/>
          <p:cNvSpPr txBox="1"/>
          <p:nvPr/>
        </p:nvSpPr>
        <p:spPr>
          <a:xfrm>
            <a:off x="4775201" y="4950024"/>
            <a:ext cx="1345240" cy="307777"/>
          </a:xfrm>
          <a:prstGeom prst="rect">
            <a:avLst/>
          </a:prstGeom>
          <a:noFill/>
        </p:spPr>
        <p:txBody>
          <a:bodyPr wrap="none" rtlCol="0">
            <a:spAutoFit/>
          </a:bodyPr>
          <a:lstStyle/>
          <a:p>
            <a:r>
              <a:rPr lang="en-US" sz="1400" b="1" dirty="0" smtClean="0"/>
              <a:t>Participant 2</a:t>
            </a:r>
            <a:endParaRPr lang="en-US" sz="1400" b="1" dirty="0"/>
          </a:p>
        </p:txBody>
      </p:sp>
      <p:cxnSp>
        <p:nvCxnSpPr>
          <p:cNvPr id="58" name="Straight Connector 57"/>
          <p:cNvCxnSpPr/>
          <p:nvPr/>
        </p:nvCxnSpPr>
        <p:spPr>
          <a:xfrm>
            <a:off x="5989407" y="4484991"/>
            <a:ext cx="3499104"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pic>
        <p:nvPicPr>
          <p:cNvPr id="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4911" y="5399391"/>
            <a:ext cx="14223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 name="Can 59"/>
          <p:cNvSpPr/>
          <p:nvPr/>
        </p:nvSpPr>
        <p:spPr>
          <a:xfrm>
            <a:off x="9488509" y="5545738"/>
            <a:ext cx="1219200" cy="774107"/>
          </a:xfrm>
          <a:prstGeom prst="can">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9078558" y="6389992"/>
            <a:ext cx="1842171" cy="307777"/>
          </a:xfrm>
          <a:prstGeom prst="rect">
            <a:avLst/>
          </a:prstGeom>
          <a:noFill/>
        </p:spPr>
        <p:txBody>
          <a:bodyPr wrap="none" rtlCol="0">
            <a:spAutoFit/>
          </a:bodyPr>
          <a:lstStyle/>
          <a:p>
            <a:r>
              <a:rPr lang="en-US" sz="1400" b="1" dirty="0" smtClean="0"/>
              <a:t>Database Server 3</a:t>
            </a:r>
            <a:endParaRPr lang="en-US" sz="1400" b="1" dirty="0"/>
          </a:p>
        </p:txBody>
      </p:sp>
      <p:sp>
        <p:nvSpPr>
          <p:cNvPr id="62" name="TextBox 61"/>
          <p:cNvSpPr txBox="1"/>
          <p:nvPr/>
        </p:nvSpPr>
        <p:spPr>
          <a:xfrm>
            <a:off x="4775201" y="6397824"/>
            <a:ext cx="1345240" cy="307777"/>
          </a:xfrm>
          <a:prstGeom prst="rect">
            <a:avLst/>
          </a:prstGeom>
          <a:noFill/>
        </p:spPr>
        <p:txBody>
          <a:bodyPr wrap="none" rtlCol="0">
            <a:spAutoFit/>
          </a:bodyPr>
          <a:lstStyle/>
          <a:p>
            <a:r>
              <a:rPr lang="en-US" sz="1400" b="1" dirty="0" smtClean="0"/>
              <a:t>Participant 3</a:t>
            </a:r>
            <a:endParaRPr lang="en-US" sz="1400" b="1" dirty="0"/>
          </a:p>
        </p:txBody>
      </p:sp>
      <p:cxnSp>
        <p:nvCxnSpPr>
          <p:cNvPr id="63" name="Straight Connector 62"/>
          <p:cNvCxnSpPr/>
          <p:nvPr/>
        </p:nvCxnSpPr>
        <p:spPr>
          <a:xfrm>
            <a:off x="5989407" y="5932791"/>
            <a:ext cx="3499104"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p:nvCxnSpPr>
        <p:spPr>
          <a:xfrm flipV="1">
            <a:off x="2193301" y="3124200"/>
            <a:ext cx="7715" cy="84125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26" name="Straight Arrow Connector 1025"/>
          <p:cNvCxnSpPr/>
          <p:nvPr/>
        </p:nvCxnSpPr>
        <p:spPr>
          <a:xfrm>
            <a:off x="2201016" y="3124200"/>
            <a:ext cx="2777384" cy="0"/>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1031" name="Straight Arrow Connector 1030"/>
          <p:cNvCxnSpPr/>
          <p:nvPr/>
        </p:nvCxnSpPr>
        <p:spPr>
          <a:xfrm>
            <a:off x="2607416" y="4484990"/>
            <a:ext cx="2438400" cy="0"/>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2268432" y="4950023"/>
            <a:ext cx="0" cy="106977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2268432" y="6019800"/>
            <a:ext cx="2777384" cy="0"/>
          </a:xfrm>
          <a:prstGeom prst="straightConnector1">
            <a:avLst/>
          </a:prstGeom>
          <a:ln w="2540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36" name="TextBox 1035"/>
          <p:cNvSpPr txBox="1"/>
          <p:nvPr/>
        </p:nvSpPr>
        <p:spPr>
          <a:xfrm>
            <a:off x="2540001" y="2768838"/>
            <a:ext cx="2010037" cy="369332"/>
          </a:xfrm>
          <a:prstGeom prst="rect">
            <a:avLst/>
          </a:prstGeom>
          <a:noFill/>
        </p:spPr>
        <p:txBody>
          <a:bodyPr wrap="none" rtlCol="0">
            <a:spAutoFit/>
          </a:bodyPr>
          <a:lstStyle/>
          <a:p>
            <a:r>
              <a:rPr lang="en-US" dirty="0" smtClean="0">
                <a:solidFill>
                  <a:srgbClr val="0070C0"/>
                </a:solidFill>
              </a:rPr>
              <a:t>GLOBAL_COMMIT</a:t>
            </a:r>
            <a:endParaRPr lang="en-US" dirty="0">
              <a:solidFill>
                <a:srgbClr val="0070C0"/>
              </a:solidFill>
            </a:endParaRPr>
          </a:p>
        </p:txBody>
      </p:sp>
      <p:sp>
        <p:nvSpPr>
          <p:cNvPr id="79" name="TextBox 78"/>
          <p:cNvSpPr txBox="1"/>
          <p:nvPr/>
        </p:nvSpPr>
        <p:spPr>
          <a:xfrm>
            <a:off x="2540001" y="4126468"/>
            <a:ext cx="2010037" cy="369332"/>
          </a:xfrm>
          <a:prstGeom prst="rect">
            <a:avLst/>
          </a:prstGeom>
          <a:noFill/>
        </p:spPr>
        <p:txBody>
          <a:bodyPr wrap="none" rtlCol="0">
            <a:spAutoFit/>
          </a:bodyPr>
          <a:lstStyle/>
          <a:p>
            <a:r>
              <a:rPr lang="en-US" dirty="0">
                <a:solidFill>
                  <a:srgbClr val="0070C0"/>
                </a:solidFill>
              </a:rPr>
              <a:t>GLOBAL_COMMIT</a:t>
            </a:r>
          </a:p>
        </p:txBody>
      </p:sp>
      <p:sp>
        <p:nvSpPr>
          <p:cNvPr id="80" name="TextBox 79"/>
          <p:cNvSpPr txBox="1"/>
          <p:nvPr/>
        </p:nvSpPr>
        <p:spPr>
          <a:xfrm>
            <a:off x="2540001" y="5650468"/>
            <a:ext cx="2010037" cy="369332"/>
          </a:xfrm>
          <a:prstGeom prst="rect">
            <a:avLst/>
          </a:prstGeom>
          <a:noFill/>
        </p:spPr>
        <p:txBody>
          <a:bodyPr wrap="none" rtlCol="0">
            <a:spAutoFit/>
          </a:bodyPr>
          <a:lstStyle/>
          <a:p>
            <a:r>
              <a:rPr lang="en-US" dirty="0">
                <a:solidFill>
                  <a:srgbClr val="0070C0"/>
                </a:solidFill>
              </a:rPr>
              <a:t>GLOBAL_COMMIT</a:t>
            </a:r>
          </a:p>
        </p:txBody>
      </p:sp>
      <p:sp>
        <p:nvSpPr>
          <p:cNvPr id="1039" name="TextBox 1038"/>
          <p:cNvSpPr txBox="1"/>
          <p:nvPr/>
        </p:nvSpPr>
        <p:spPr>
          <a:xfrm>
            <a:off x="102228" y="2514600"/>
            <a:ext cx="2448106" cy="400110"/>
          </a:xfrm>
          <a:prstGeom prst="rect">
            <a:avLst/>
          </a:prstGeom>
          <a:noFill/>
        </p:spPr>
        <p:txBody>
          <a:bodyPr wrap="none" rtlCol="0">
            <a:spAutoFit/>
          </a:bodyPr>
          <a:lstStyle/>
          <a:p>
            <a:r>
              <a:rPr lang="en-US" sz="2000" b="1" dirty="0" smtClean="0">
                <a:solidFill>
                  <a:srgbClr val="0070C0"/>
                </a:solidFill>
              </a:rPr>
              <a:t>Phase II: Commit</a:t>
            </a:r>
            <a:endParaRPr lang="en-US" sz="2000" b="1" dirty="0">
              <a:solidFill>
                <a:srgbClr val="0070C0"/>
              </a:solidFill>
            </a:endParaRPr>
          </a:p>
        </p:txBody>
      </p:sp>
      <p:cxnSp>
        <p:nvCxnSpPr>
          <p:cNvPr id="39" name="Straight Connector 38"/>
          <p:cNvCxnSpPr/>
          <p:nvPr/>
        </p:nvCxnSpPr>
        <p:spPr>
          <a:xfrm>
            <a:off x="5971611" y="3048001"/>
            <a:ext cx="3499104" cy="1"/>
          </a:xfrm>
          <a:prstGeom prst="line">
            <a:avLst/>
          </a:prstGeom>
          <a:ln w="2222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623933" y="2712815"/>
            <a:ext cx="1857753" cy="369332"/>
          </a:xfrm>
          <a:prstGeom prst="rect">
            <a:avLst/>
          </a:prstGeom>
          <a:noFill/>
        </p:spPr>
        <p:txBody>
          <a:bodyPr wrap="none" rtlCol="0">
            <a:spAutoFit/>
          </a:bodyPr>
          <a:lstStyle/>
          <a:p>
            <a:r>
              <a:rPr lang="en-US" dirty="0" smtClean="0">
                <a:solidFill>
                  <a:srgbClr val="0070C0"/>
                </a:solidFill>
              </a:rPr>
              <a:t>LOCAL_COMMIT</a:t>
            </a:r>
            <a:endParaRPr lang="en-US" dirty="0">
              <a:solidFill>
                <a:srgbClr val="0070C0"/>
              </a:solidFill>
            </a:endParaRPr>
          </a:p>
        </p:txBody>
      </p:sp>
      <p:cxnSp>
        <p:nvCxnSpPr>
          <p:cNvPr id="41" name="Straight Connector 40"/>
          <p:cNvCxnSpPr/>
          <p:nvPr/>
        </p:nvCxnSpPr>
        <p:spPr>
          <a:xfrm>
            <a:off x="5994400" y="4487292"/>
            <a:ext cx="3499104" cy="1"/>
          </a:xfrm>
          <a:prstGeom prst="line">
            <a:avLst/>
          </a:prstGeom>
          <a:ln w="2222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646723" y="4152106"/>
            <a:ext cx="1857753" cy="369332"/>
          </a:xfrm>
          <a:prstGeom prst="rect">
            <a:avLst/>
          </a:prstGeom>
          <a:noFill/>
        </p:spPr>
        <p:txBody>
          <a:bodyPr wrap="none" rtlCol="0">
            <a:spAutoFit/>
          </a:bodyPr>
          <a:lstStyle/>
          <a:p>
            <a:r>
              <a:rPr lang="en-US" dirty="0" smtClean="0">
                <a:solidFill>
                  <a:srgbClr val="0070C0"/>
                </a:solidFill>
              </a:rPr>
              <a:t>LOCAL_COMMIT</a:t>
            </a:r>
            <a:endParaRPr lang="en-US" dirty="0">
              <a:solidFill>
                <a:srgbClr val="0070C0"/>
              </a:solidFill>
            </a:endParaRPr>
          </a:p>
        </p:txBody>
      </p:sp>
      <p:cxnSp>
        <p:nvCxnSpPr>
          <p:cNvPr id="45" name="Straight Connector 44"/>
          <p:cNvCxnSpPr/>
          <p:nvPr/>
        </p:nvCxnSpPr>
        <p:spPr>
          <a:xfrm>
            <a:off x="5994400" y="5931970"/>
            <a:ext cx="3499104" cy="1"/>
          </a:xfrm>
          <a:prstGeom prst="line">
            <a:avLst/>
          </a:prstGeom>
          <a:ln w="2222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6646723" y="5596784"/>
            <a:ext cx="1857753" cy="369332"/>
          </a:xfrm>
          <a:prstGeom prst="rect">
            <a:avLst/>
          </a:prstGeom>
          <a:noFill/>
        </p:spPr>
        <p:txBody>
          <a:bodyPr wrap="none" rtlCol="0">
            <a:spAutoFit/>
          </a:bodyPr>
          <a:lstStyle/>
          <a:p>
            <a:r>
              <a:rPr lang="en-US" dirty="0" smtClean="0">
                <a:solidFill>
                  <a:srgbClr val="0070C0"/>
                </a:solidFill>
              </a:rPr>
              <a:t>LOCAL_COMMIT</a:t>
            </a:r>
            <a:endParaRPr lang="en-US" dirty="0">
              <a:solidFill>
                <a:srgbClr val="0070C0"/>
              </a:solidFill>
            </a:endParaRPr>
          </a:p>
        </p:txBody>
      </p:sp>
      <p:sp>
        <p:nvSpPr>
          <p:cNvPr id="5" name="Rounded Rectangle 4"/>
          <p:cNvSpPr/>
          <p:nvPr/>
        </p:nvSpPr>
        <p:spPr>
          <a:xfrm>
            <a:off x="207434" y="6096000"/>
            <a:ext cx="4364567" cy="6096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smtClean="0"/>
              <a:t>“Strict” consistency, which limits scalability!</a:t>
            </a:r>
            <a:endParaRPr lang="en-US" sz="2100" dirty="0"/>
          </a:p>
        </p:txBody>
      </p:sp>
      <p:sp>
        <p:nvSpPr>
          <p:cNvPr id="40" name="Title 1"/>
          <p:cNvSpPr>
            <a:spLocks noGrp="1"/>
          </p:cNvSpPr>
          <p:nvPr>
            <p:ph type="title"/>
          </p:nvPr>
        </p:nvSpPr>
        <p:spPr>
          <a:xfrm>
            <a:off x="1789975" y="311725"/>
            <a:ext cx="8650778" cy="1143000"/>
          </a:xfrm>
        </p:spPr>
        <p:txBody>
          <a:bodyPr>
            <a:normAutofit/>
          </a:bodyPr>
          <a:lstStyle/>
          <a:p>
            <a:r>
              <a:rPr lang="en-US" dirty="0" smtClean="0"/>
              <a:t>The Two-Phase Commit Protocol</a:t>
            </a:r>
            <a:endParaRPr lang="en-US" dirty="0"/>
          </a:p>
        </p:txBody>
      </p:sp>
    </p:spTree>
    <p:extLst>
      <p:ext uri="{BB962C8B-B14F-4D97-AF65-F5344CB8AC3E}">
        <p14:creationId xmlns:p14="http://schemas.microsoft.com/office/powerpoint/2010/main" val="355094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wipe(left)">
                                      <p:cBhvr>
                                        <p:cTn id="7" dur="500"/>
                                        <p:tgtEl>
                                          <p:spTgt spid="1024"/>
                                        </p:tgtEl>
                                      </p:cBhvr>
                                    </p:animEffect>
                                  </p:childTnLst>
                                </p:cTn>
                              </p:par>
                              <p:par>
                                <p:cTn id="8" presetID="22" presetClass="entr" presetSubtype="8"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left)">
                                      <p:cBhvr>
                                        <p:cTn id="10" dur="500"/>
                                        <p:tgtEl>
                                          <p:spTgt spid="102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wipe(left)">
                                      <p:cBhvr>
                                        <p:cTn id="13" dur="500"/>
                                        <p:tgtEl>
                                          <p:spTgt spid="1036"/>
                                        </p:tgtEl>
                                      </p:cBhvr>
                                    </p:animEffect>
                                  </p:childTnLst>
                                </p:cTn>
                              </p:par>
                              <p:par>
                                <p:cTn id="14" presetID="22" presetClass="entr" presetSubtype="8" fill="hold" nodeType="withEffect">
                                  <p:stCondLst>
                                    <p:cond delay="0"/>
                                  </p:stCondLst>
                                  <p:childTnLst>
                                    <p:set>
                                      <p:cBhvr>
                                        <p:cTn id="15" dur="1" fill="hold">
                                          <p:stCondLst>
                                            <p:cond delay="0"/>
                                          </p:stCondLst>
                                        </p:cTn>
                                        <p:tgtEl>
                                          <p:spTgt spid="1031"/>
                                        </p:tgtEl>
                                        <p:attrNameLst>
                                          <p:attrName>style.visibility</p:attrName>
                                        </p:attrNameLst>
                                      </p:cBhvr>
                                      <p:to>
                                        <p:strVal val="visible"/>
                                      </p:to>
                                    </p:set>
                                    <p:animEffect transition="in" filter="wipe(left)">
                                      <p:cBhvr>
                                        <p:cTn id="16" dur="500"/>
                                        <p:tgtEl>
                                          <p:spTgt spid="103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500"/>
                                        <p:tgtEl>
                                          <p:spTgt spid="79"/>
                                        </p:tgtEl>
                                      </p:cBhvr>
                                    </p:animEffect>
                                  </p:childTnLst>
                                </p:cTn>
                              </p:par>
                              <p:par>
                                <p:cTn id="20" presetID="22" presetClass="entr" presetSubtype="8" fill="hold"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left)">
                                      <p:cBhvr>
                                        <p:cTn id="22" dur="500"/>
                                        <p:tgtEl>
                                          <p:spTgt spid="73"/>
                                        </p:tgtEl>
                                      </p:cBhvr>
                                    </p:animEffect>
                                  </p:childTnLst>
                                </p:cTn>
                              </p:par>
                              <p:par>
                                <p:cTn id="23" presetID="22" presetClass="entr" presetSubtype="8"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500"/>
                                        <p:tgtEl>
                                          <p:spTgt spid="7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wipe(left)">
                                      <p:cBhvr>
                                        <p:cTn id="28" dur="500"/>
                                        <p:tgtEl>
                                          <p:spTgt spid="8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par>
                                <p:cTn id="34" presetID="22" presetClass="entr" presetSubtype="8"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wipe(left)">
                                      <p:cBhvr>
                                        <p:cTn id="39" dur="500"/>
                                        <p:tgtEl>
                                          <p:spTgt spid="44"/>
                                        </p:tgtEl>
                                      </p:cBhvr>
                                    </p:animEffect>
                                  </p:childTnLst>
                                </p:cTn>
                              </p:par>
                              <p:par>
                                <p:cTn id="40" presetID="22" presetClass="entr" presetSubtype="8"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500"/>
                                        <p:tgtEl>
                                          <p:spTgt spid="46"/>
                                        </p:tgtEl>
                                      </p:cBhvr>
                                    </p:animEffect>
                                  </p:childTnLst>
                                </p:cTn>
                              </p:par>
                              <p:par>
                                <p:cTn id="46" presetID="22" presetClass="entr" presetSubtype="8"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left)">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6" grpId="0"/>
      <p:bldP spid="79" grpId="0"/>
      <p:bldP spid="80" grpId="0"/>
      <p:bldP spid="4" grpId="0"/>
      <p:bldP spid="44" grpId="0"/>
      <p:bldP spid="46" grpId="0"/>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524000"/>
            <a:ext cx="6805353" cy="5334000"/>
          </a:xfrm>
        </p:spPr>
        <p:txBody>
          <a:bodyPr>
            <a:normAutofit/>
          </a:bodyPr>
          <a:lstStyle/>
          <a:p>
            <a:r>
              <a:rPr lang="en-US" sz="2800" dirty="0" smtClean="0">
                <a:solidFill>
                  <a:srgbClr val="FF0000"/>
                </a:solidFill>
              </a:rPr>
              <a:t>BUT </a:t>
            </a:r>
            <a:r>
              <a:rPr lang="en-US" sz="2800" dirty="0" smtClean="0"/>
              <a:t>…</a:t>
            </a:r>
            <a:endParaRPr lang="en-US" sz="2800" dirty="0"/>
          </a:p>
          <a:p>
            <a:pPr lvl="1"/>
            <a:r>
              <a:rPr lang="en-US" sz="2000" dirty="0" smtClean="0"/>
              <a:t>Relational databases were not built for distributed applications</a:t>
            </a:r>
            <a:endParaRPr lang="en-US" sz="2000" dirty="0"/>
          </a:p>
          <a:p>
            <a:r>
              <a:rPr lang="en-US" sz="2800" dirty="0" smtClean="0"/>
              <a:t>Because</a:t>
            </a:r>
          </a:p>
          <a:p>
            <a:pPr lvl="1"/>
            <a:r>
              <a:rPr lang="en-US" sz="2000" dirty="0" smtClean="0"/>
              <a:t>Joins are expensive</a:t>
            </a:r>
          </a:p>
          <a:p>
            <a:pPr lvl="1"/>
            <a:r>
              <a:rPr lang="en-US" sz="2000" dirty="0" smtClean="0"/>
              <a:t>Hard to scale horizontally</a:t>
            </a:r>
          </a:p>
          <a:p>
            <a:pPr lvl="1"/>
            <a:r>
              <a:rPr lang="en-US" sz="2000" dirty="0" smtClean="0"/>
              <a:t>Impedance mismatch occurs</a:t>
            </a:r>
          </a:p>
          <a:p>
            <a:pPr lvl="1"/>
            <a:r>
              <a:rPr lang="en-US" sz="2000" dirty="0" smtClean="0"/>
              <a:t>Expensive (Product cost, Hardware, Maintenance)</a:t>
            </a:r>
          </a:p>
          <a:p>
            <a:endParaRPr lang="en-US" sz="2400" dirty="0" smtClean="0"/>
          </a:p>
          <a:p>
            <a:r>
              <a:rPr lang="en-US" sz="2400" dirty="0" smtClean="0"/>
              <a:t>And it’s weak in:</a:t>
            </a:r>
          </a:p>
          <a:p>
            <a:pPr lvl="1"/>
            <a:r>
              <a:rPr lang="en-US" sz="2000" dirty="0" smtClean="0"/>
              <a:t>Speed (performance)</a:t>
            </a:r>
          </a:p>
          <a:p>
            <a:pPr lvl="1"/>
            <a:r>
              <a:rPr lang="en-US" sz="2000" dirty="0" smtClean="0"/>
              <a:t>High Availability</a:t>
            </a:r>
          </a:p>
          <a:p>
            <a:pPr lvl="1"/>
            <a:r>
              <a:rPr lang="en-US" sz="2000" dirty="0" smtClean="0"/>
              <a:t>Partition tolerance</a:t>
            </a:r>
          </a:p>
        </p:txBody>
      </p:sp>
      <p:sp>
        <p:nvSpPr>
          <p:cNvPr id="28" name="AutoShape 2" descr="data:image/jpeg;base64,/9j/4AAQSkZJRgABAQAAAQABAAD/2wCEAAkGBxAPEA8UEA8WEBUQEBQQFBARFBYVERAVFBUXFhQVGBQYKCggGBsnHRQVITIhJiksLi4uFx8zODMtNygtLywBCgoKDg0OGxAQFywkHx0uLC0yLC43LC8sLDQvLCsuLywsLCw3LC8sLC0rNDcsLCwsLCwsLCwsLSwsLCwsLCwsLP/AABEIAOEA4QMBIgACEQEDEQH/xAAcAAEAAQUBAQAAAAAAAAAAAAAABwECBAUGAwj/xABGEAABAwIBBggLBQgDAAMAAAABAAIDBBEFBhIhMUFhBxMiNVFxgbIUMjNScnN0kaGxsyNCYpLwJEOCosHC0eElNFNEVJP/xAAZAQEBAAMBAAAAAAAAAAAAAAAAAQIDBAX/xAArEQEBAAEDAAkEAgMAAAAAAAAAAQIDBBESITEyQVFhcYEUM6HRE/AiYpH/2gAMAwEAAhEDEQA/AJxREQEREBERAREQEREBERARczlTl1Q4ddsknGS20U8VnSbs7YwdZG66hzKrhBrsQJZneDwuNhBCTd99QfJ4z+oWBvqROUp5V8JdFQ5zIz4XMNHFxEcWw/jl1DqFzuCiLHsr8QxOQNfI6zjyKanDgz8reU89d91ltMl+DSqqs19RekiNjZw+3eN0Z8Trd7ipWwLJ2jw1n2EYYSLOmfypX9bzp7BYblREuS3CPXUBDJCaqJpsYpnHjGWOkNkNyLdDrjRbQpiyXyzosSFoJM2S13U8tmzN6bDU4b2kha7KTI6ixIZz2ZkhGioisJN2dseOvssolylyFrcOPGAGaNhzhUQXBjtqLmjlRneLgdKHY+jEUGZKcK1VTZrKwGri1cZoFQwdeqTtsfxFS9gGUVJXsz6WZslvGZqkjvscw6W/I7FDltUREUREQEREBERAREQEREBERAREQEREBFr8axqmoozJUzNibszvGcehrRpcdwBKibKrhbmlzmUDOIZq4+QAzO9FulrOs3PUUEn5R5U0eHNvUzBriLtibypX+iwabbzYb1D+VfClV1ecymvRxG4u0/bvG+QeJ1N0jzitFgWTFdijy9jXODncurnc7MJ1El5uZD1X32Ur5McHdHRZr5B4VKNPGSgcWw9LI9IHWbneFU7UZZM5B1tfZ+b4PE434+YG776SWM1v69APSpayayMosOAcxmfIBpqJbF49HYwdXaSt1PWhvi8o/Ba6eZz/ABj2bB2KcjMqMRA0MF951e7atZLI5xu43Qq0rEXQzuYbtNt2w9i2lNibXaHck9P3T27FpyqFBh5UcHVHW5z4v2WU6c+MDi3n8cegdosetRVi+AV+ESte4OizTyKqBxzDuzxYtv5rrX6Cpnpqx8eo3HmnV/pbSKrimaWuA5QsY3gFrgdY06CNysojrJXhde3NjxFmeNXhMQ5Y3viGg9bbeiVK2GYnBVRiSnlbMw/eYbi+0HoO46VG2VHBbBNnPoXCnfr4l1zA47tsfZcbgo4LcRwaov8AaUknSNMcwHvZK3dptuKyH02ii/JXhcikzY8QZxDtA4+MEwuP4m6XM+I6SFJlPOyRjXxvbI1wu17CHNcOkOGghRXoiIgIiICIiAiIgIiICKyWRrGlznBrWi5c4gAAaySdQUcZVcLVPBnMoWiqfq443FO07jrk7LD8SCQq6tip43STSNiY3W97g1o7Sotyr4XQM6PDmZ2zwmZpzf4IjpPW63olR9VVeIYxUAOMlXJrbG0ciIHoaLNjGzONt5K77JjgpY2z8Qfxh1+DxEhg9OTQXdQsN5VRwNJQ4hjE7nDjKqS9nzSHkR7bF55LBpvmjsCkzJjgvpoM19YRVSa+LtanafR1yfxaPwruIIooGNZExsbGizY4wGtb1AaAvKWYncNynJw9nzMYAGgaBYNboAA2blhTTudrOjoGpUKsKivMq0r0KsKiPMq0q8q0oLCrSryrSgtVpVxVEGXS4i9mg8odB1jqKz5mU9ZGY5WNla7XHIAe2x27wsKnw5x0vOYP5j2bFmszWCzBm9J+8e1VUX5d8HMVJDLU00pDI80ugk5RAc4N5Ems6SNDr7dK9uAmskFTVQ5x4swcbmX5Ie17W5wGwkON+mw6F2fCVzVW+gz6rFwnAZzhUexu+rEsk8U4IiKKIiICIiAiIgIiIPm7KvKStxOpfG573M44shpYwczQ6zBmDx36BpNzcm1hoXS5McFUj819e/im6/B4yDIdz36Q3qFzvC5XJfnel9uH1F9Dq1IwsLwynpIxHTxNiYNjRpcelx1uO8kle73nZoV7gvMhYq8XKwr1IXmQg8yrCvQqwqDzKsK9CrCiPMq0q8q0oLCrSvaOFzzZov8AIdqz4aFjNL+UejYP8oMCno3yahYecdX+1sIYGRahnO84/wBF6PkJ6uheZKqj3k61YShKsJQa/hJ5qrfQZ9Vi4HgM5wn9if8AViXfcJHNVb6tv1GLgOA3nGb2KT6sKsTxTmiIiiIiAiIgIiICIiD5pyX53pfbh9RTrjlY6BsTm6ftQC3zmlrrj4fBQVkvzvS+3D6inHKMciL1w7j0qRn01Q2Vgew3B946Qd6q4LnKNz4XZ0WkHxozqdvHQV0FLVMmF2mxGtp0OaeghRRwXmV7PbZeRCDyKsK9SvMoPMqwr0K9YqUu16B8VEYmaTqF9yy4aDa82/CNfvWUxrWeKO3arXOVVXOAFmiw3LzJQlWkoKEqwlVJVhKASrCUJVpKiMThH5rrfVt+o1R9wG85TewyfWgUhcIvNdd6od9qjvgOP/Jy+wS/Wp1lC9qdkREUREQEREBERAREQfNOS/O9L7cPqKc8oPJsPRID/K5QZkvzvS+3D6inLKXyGjTyv7HJUjTYRiEVQ3OieHC9jsIO8HSFtmjSDqI2jX71BVJi89HPnMJb/UaLgg6CNx+Ck/JzLOnqg1shEUmrSfs3Hc46juPxUHaRVXnDtH+F6ANdqP66lhNXhKiti+A9a8xA47Lda1wr5GanX3O0/wC1XHsRkZFTlhzTM9gcRrAIBIHQg2zImt3lVc66oVQlBQlWkoSrCUAlWEqpKsJQCVYShKtJURQlWkoSrCUHnwic113qh32qOeA/nST2CX61OpG4Q+a671P9zVHPAhzpJ7DL9WBZQqd0REUREQEREBERAREQfNOS/O9L7cPqKdMoDaJp6Hg/yuUF5L870vtw+opyyl8h/F/Y5KkcJWYLS4oxz4nBkgNnAjb+No1H8Q+K5ym4P63OfYZmboBL2gP6td+2y9cpI58NrHPhu1ucSCNovpHQd4K6rJvLiCoAbMRC/Vnfu3HrPiHcdG9QcbRZU1uHP4p5JDDm8XILtFtYtrb2Gy6mh4Q6eWwlYYz0tIc33GxHuK2mU2SENeQ/P4t+aBnWzmvtqJGg3touDqUfYvkFVwXLW8Y0bY+V/L43wKdQkmkxGKoaXQvzwDY6CCDrsQetZOUvkqH1jO6Fy+QEJZSvDhYiXN0i2pjL/G66jKXyVD6xndCDoCVaSjirCUUJVhKqSrCUAlWEoSrSVEUJVpKEqwlAJVhKqSrCUFeEHmuu9Se8FG/Ajzo/2KX6sKknhA5rrvUH5hRtwJc6O9il+pCsoVPCIiKIiICIiAiIgIiIPmnJfnel9uH1FOmUAvE0HbIB/K5QXkvzvS+3D6inXHvJt9YO65KkaWqhiqGFlU242Tge4vA8U/jGjpAXBZSZBTQEyQctpGcHM03Gu9hrG8KRadZMbCy/FuzLm5YRnRuPSWdO8WO9QQzheVFbQnNzjmj7juVH+U6uyy6yh4SIngCaLNPTGdH5XWt7yunxfAqWqB46AxOP72K72HrA5Q9x61wmM8HErQX0z2zs6YyDbrA1Hcg7ehxOKqZnxEkA5puLEGwNvcQsrKbyVD6xndC5vIamfFTPa9paRKRYi2pjB/RdJlP5Kh9YzuhFbxxVhKq4qwlAJVhKErX4vi8FIzPnkDAdQ1ueehrRpKSW3iJbx2s0lWkri6nKmsn/AOtTtgZ/61Ol5HSGDV8QtNVTyP8A+xiUj/wQnMb1WZoXVhs8729TRluMZ2JIlkDfGIb1m3zWM7EIf/aP87f8qMTBQg3Mb5CfvOJues3Cr+xf/VPvP+Vu+h/2/DX9V6JNbVRu8WRrupwPyV7lFxjoTrp3DqJ/yvWBkDbcTUz0/QGvcG+4KXY+WX4Wbr0Shl/zXXeoPzCjXgT50d7HL9SJZtZiOIzU00PhUdXHKwsOe1olaD5rm7fSWHwWWosUHhLhCH08kTTJyQXufGWi50ac0rTnt88fVtx1sck8IiLnbhERAREQEREBERB805L870vtw+op1x7ybfWDuuUFZL87Uvtw+op1x7ybfWDuuSpGtp1mtWDAelc7JjksznFkrom2u1sYjBzTpaXmRrruI02FgL202utGvr4aOPSzrHPOYTmuzasaaMZ2cOS7z2ktf+YaVh5OYoahjg+xfGRcgWD2uvmuzdhu1wI6W31EBZ8y2Y5TKSzsrKXmcxgPbYuJcXFzs4k26ANgGwBVyn8lResZ3QqyqmVHkqL1je6FkrcOKsJVXFWEojBxrEm0sEsztIjbfN1ZzibNb2kgKN5JnAioqftZ5RnNafFhbsDR90C/60ldZwkc3y+sj74Wtx3A5KinhqqdpkDYwyVjRdzLaSQNouTfdY9K9DaTGY9K+N4cm45t4ng5apq3yHluJ3amjsXiqAqq9FxiIiAiIgq1xBuDY9I0FZ0da2QcXUNEjDozj4zd9/6rAWwwTBpq2QRwtJ899uRGOlx+Q1lY5cSc1ZzbxHb8HePSxVBoKh5kaWF9NI48rNaLmInaLAkdGadlgJIURROjGO4cyI5wiL4y4feIjkztO3XbsKl1eTucZMpZ4zl6OhbceL4CIi524REQEREBUKqvNxQfNuS/O1L7cPqKdce8m31g7rlBWS3O1L7cPqKdce8m31g7rkqRqRHntc29s5pbfouLLhpGvjc8OFnDx23AzDtvf7ush2oixXe06yH07HkFzGuLdRc0Et6idS5NztsdfGS3sa9TTmc4rS5F0bmsfIdUgaxv4msL3F43EyEA7Q240ELeTL3avCZb8MJhjMZ2RnJxOIwpVTKnyVF6xvdCrKqZU+SovWN7oWbJs3FWEqrirCVEczwjH9gk9ZH3wrcl8TfTi7ToJ5Tdh0D4qvCL/wBCT1kfeCwcN8QfrYF6W2kujZfNx61s1JZ5OrrsEw+vGe+Iwvfp42HkknaXDUT1g9a0FVwauN/B6xj+hsrS09rm3+S6LDHfZM6j8ysqZ9mOI1gFYTUzwvGNZ9HHKc2I/qOD/EWaomSehI3+/NWKcisSH/w3f/pEfk5do+ulGqRw6jZYsuJT/wDvJ+dy3TW1fT8tV08PVzMeQuJuP/Vzd7pYrD3OJ+CzouDqqGmeeCBu0ueSR2WA+Ky566Y65pD1vd/layY30nTvKy6epfGT4Y9HCeFbCPAsJpdM9U+scP3cIzWHtB/vXji2VT3R8TSxNo4dIzY9D3A67uFrX2207ytTKsSVZTDm85Xn++SXPjqnUysledcN9N/03qcgoOyWH/KYceh7/puU3tK5N7357Ona92+69ERcbpEREBERBQrwmcvZxWFUvQfO+S3O1L7a36inbH/Jt9YO65QTkrztSe2t+op2x/ybfWDuuSpER4Ll9NRTGnxWNzbGzZ7cq2wuA0OG8dG1SjR1UczGvie2RjhcPYbtPaoZnx1pcaPHackAkR1QA42MHU640OHzt95VbguJ4V+0YVUeGUzuV9nywQNj49OrVfZp0hOBNzV4zKPMnuF2mksytjNM/UXtBdGd9vGb8V3FLiUFS3OgmZMOmNwdbrA0jtUFsqplV5Ki9Y3uhVlVMq/JUfrG90IrPcVYSquKsJURz2XYvRPH44+8sHD/ABR+tgWflt/03+mzvLBoPFH62BentftfP6cWv9z4dJhz/s29vzKypX8l3UVraN/JHb81lF/JPUteU62eN6mBKsOVZkqw5VsjCsSVYcqzJVhyrZGusSVYkqy5ViSrbGFZ+SY/5Gi9N303KaWFQvklzjRem76blNLAuHe9+ezs2vdvuvCqqBVXG6RERAREQechWtq3LYSrVVhQQHkpzrSe2t76nbHmkxC2x47NDh/UKCMqcNkw+tdmOLOXx8Eo1jlXFj0tOjsHSpmyLyljxOmzjYSsAZPF0O84DzXax2jYlSIZr8Qlpj4JjVOaiEk8XUA3mjBPjMkPjDVoO69tSrR4XX4eDU4NVeGU50uazS5o82SE6Qbbbb9CmPG8AhmY6OeMSxO1Z2tp3HWDvCi/FeD2vw6Qz4RO5wGnir2lA6LapBu29CDHblZhGJcnFaLwaU66iEEXPSQNPvzlU8HLH/aYRijX20hpdZ7f4m6b9YCw5MrKOpJjxrDc2UHNNRC3i5gelzdAJ6/cqxZGUk5D8JxZudrbFMTHIDuOs9je1BIWSFPWxUxZXuL5WyOAcXBxLLNzTnDXpvr0re5V+So/WN7oWiyQpa2GmLK55fK2RwDnODyWWbmnOF9t9elb3KzyVH6xvdCgynFWEqrirCVBostT+xv9NneWHQ+KP1sCy8tGO8EeSLDPZr1nldCxaLxR+ti9La/a+f04tf7nw2dO+wWU1+hYMayY1coYrZVhyrMlWHKkKxJVhyrMlWHKtka6xJViSrLlWJKtsYVsckOcqH03fTcpqAUJZLOtiFGeh7u45TXDJnBcO9789v27Nr3b7vRERcbpEREBERB5SBa6qjW1IWPNHdBwmV2T7K2EsdyXNOdHJ5jv6g6iP8BRJQ1lXhVXnN+zljNnNOlkjTsPnNNta+g6qnXJ5UZMxVrLPGa9viStHKZu3t3fJErb5J5W02Jx8ghkoH2lO48odJHnN3++y20tH5vuP+V894rg1Vh8gc67c112VERIbfZZw0tO4/Fdfk7wrTRAMrY+PaNHGx2bL2tPJd8E4OXf4vgNNVjNqqdkui13DljqeNI7Co+xrghpnEupZ305813LZ1AixA67qRMJyxw+rsI6pgcf3cv2b/yvtfsutw+lY7Z2gqDgckMJqKOmMVTKJXCRxa8Oc4ZhDbDlWtqOhb3K3yVH6xvdC3EmFNOpxHuK95aGOQR8Y0P4vS2+q9rXttRWthpXv1Cw846v9rPZSMjBJ0kC5c7UN+5c/lPl/R0N2B3hEw0cVERZp/G/U3q0ncokykyvrcRObI/NjJ0U8Vww9F9rz1+4K8I7PLXK2lnBpoH8c4uDnSM8k3NN7Z33j1aN6yaPxR+tij7C8BnBD3DM0GzD4xuNvQu2wetEjR5zRZzdoI0Xt0L0NtZ/HZ6uPXn+fLdRrJjWLEVlRq5McVsqw5VmSrDlSLWJKsOVZkqw5VsjXWJKsSVZcqxZB06AtsYVlZOn9upPSPccpkoHKKMiMPdPVCW3Igvp2OeQQB7jf3dKlqijsFwbyy5yeUdm2nGDLREXI6RERAREQFaQrkQY0sV1r6ilW4IXm+O6DlaygDgQ5ocCLFpFwR0EHWuIxng/gkJMJNO47Byo/wAp1dhtuUry011hTUW5BA+IZFVkV7MbMOmNwv8AldY+6618dRXUnivqKa2wGSNvu0AqepaDcsWSg3K8pwh+HL3FG+LXv/ibE/vtKYnl3iVRHxclUQ06HcW1kZf1uYAbbhYKVJcGjd40TXdbQfmrIsn4QQRBGCNREbQR22Q4RTg+StRUWLm8Sw/ecOU70Wa+027V3GEZMxQeIy7tr3aXnt2dQXYQ4buWwp8OHQocOciwbO2LEr8ks858bjFINThqPWP12rvoaMDYskU42hZYZ5YXnGpljMpxUTPfWUvl6cvaP3sOkdZA1dtlk0mUFO794G7ngt+OpSZJQNK1NdkzDL48LHnpLRf3610zcy97H/jRdCzu1yvhsbvFe13ouB+S8pHLbT5B0p/dFvovf8rrFPB9T9D/AM3+lnNbS9WN0s/Rp5ngayB1la+eriGuRvYb/JdXHkBTDWxx63n+llsqTI2mZa1O0+kM7vXV+p055p/BnfJHDJnSm0ET5T+FpsOvo7VvMKyMnmIdVO4tuvimG7juLtQ+PYpHpsKa0AAAAbALD3LOip2t2LXnu8r1Yzhsx22M7etrsKwpkLGtYwMa0WAGr/Z3rbNFlVFyc8ugREQEREBERAREQFQoiCxy8XoiDGkWO9EQeRVWoiDJiWXGiIMhquCIgqiIgoVYURBVqvREBERAREQEREBERB//2Q=="/>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p:cNvSpPr>
            <a:spLocks noGrp="1"/>
          </p:cNvSpPr>
          <p:nvPr>
            <p:ph type="title"/>
          </p:nvPr>
        </p:nvSpPr>
        <p:spPr>
          <a:xfrm>
            <a:off x="1789975" y="311725"/>
            <a:ext cx="8650778" cy="1143000"/>
          </a:xfrm>
        </p:spPr>
        <p:txBody>
          <a:bodyPr>
            <a:normAutofit/>
          </a:bodyPr>
          <a:lstStyle/>
          <a:p>
            <a:r>
              <a:rPr lang="en-US" dirty="0" smtClean="0"/>
              <a:t>NoSQL why, what and when?</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8054" y="1928555"/>
            <a:ext cx="4660652" cy="4203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2140" y="2013502"/>
            <a:ext cx="4841809" cy="4122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2882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2" descr="data:image/jpeg;base64,/9j/4AAQSkZJRgABAQAAAQABAAD/2wCEAAkGBxAPEA8UEA8WEBUQEBQQFBARFBYVERAVFBUXFhQVGBQYKCggGBsnHRQVITIhJiksLi4uFx8zODMtNygtLywBCgoKDg0OGxAQFywkHx0uLC0yLC43LC8sLDQvLCsuLywsLCw3LC8sLC0rNDcsLCwsLCwsLCwsLSwsLCwsLCwsLP/AABEIAOEA4QMBIgACEQEDEQH/xAAcAAEAAQUBAQAAAAAAAAAAAAAABwECBAUGAwj/xABGEAABAwIBBggLBQgDAAMAAAABAAIDBBEFBhIhMUFhBxMiNVFxgbIUMjNScnN0kaGxsyNCYpLwJEOCosHC0eElNFNEVJP/xAAZAQEBAAMBAAAAAAAAAAAAAAAAAQIDBAX/xAArEQEBAAEDAAkEAgMAAAAAAAAAAQIDBBESITEyQVFhcYEUM6HRE/AiYpH/2gAMAwEAAhEDEQA/AJxREQEREBERAREQEREBERARczlTl1Q4ddsknGS20U8VnSbs7YwdZG66hzKrhBrsQJZneDwuNhBCTd99QfJ4z+oWBvqROUp5V8JdFQ5zIz4XMNHFxEcWw/jl1DqFzuCiLHsr8QxOQNfI6zjyKanDgz8reU89d91ltMl+DSqqs19RekiNjZw+3eN0Z8Trd7ipWwLJ2jw1n2EYYSLOmfypX9bzp7BYblREuS3CPXUBDJCaqJpsYpnHjGWOkNkNyLdDrjRbQpiyXyzosSFoJM2S13U8tmzN6bDU4b2kha7KTI6ixIZz2ZkhGioisJN2dseOvssolylyFrcOPGAGaNhzhUQXBjtqLmjlRneLgdKHY+jEUGZKcK1VTZrKwGri1cZoFQwdeqTtsfxFS9gGUVJXsz6WZslvGZqkjvscw6W/I7FDltUREUREQEREBERAREQEREBERAREQEREBFr8axqmoozJUzNibszvGcehrRpcdwBKibKrhbmlzmUDOIZq4+QAzO9FulrOs3PUUEn5R5U0eHNvUzBriLtibypX+iwabbzYb1D+VfClV1ecymvRxG4u0/bvG+QeJ1N0jzitFgWTFdijy9jXODncurnc7MJ1El5uZD1X32Ur5McHdHRZr5B4VKNPGSgcWw9LI9IHWbneFU7UZZM5B1tfZ+b4PE434+YG776SWM1v69APSpayayMosOAcxmfIBpqJbF49HYwdXaSt1PWhvi8o/Ba6eZz/ABj2bB2KcjMqMRA0MF951e7atZLI5xu43Qq0rEXQzuYbtNt2w9i2lNibXaHck9P3T27FpyqFBh5UcHVHW5z4v2WU6c+MDi3n8cegdosetRVi+AV+ESte4OizTyKqBxzDuzxYtv5rrX6Cpnpqx8eo3HmnV/pbSKrimaWuA5QsY3gFrgdY06CNysojrJXhde3NjxFmeNXhMQ5Y3viGg9bbeiVK2GYnBVRiSnlbMw/eYbi+0HoO46VG2VHBbBNnPoXCnfr4l1zA47tsfZcbgo4LcRwaov8AaUknSNMcwHvZK3dptuKyH02ii/JXhcikzY8QZxDtA4+MEwuP4m6XM+I6SFJlPOyRjXxvbI1wu17CHNcOkOGghRXoiIgIiICIiAiIgIiICKyWRrGlznBrWi5c4gAAaySdQUcZVcLVPBnMoWiqfq443FO07jrk7LD8SCQq6tip43STSNiY3W97g1o7Sotyr4XQM6PDmZ2zwmZpzf4IjpPW63olR9VVeIYxUAOMlXJrbG0ciIHoaLNjGzONt5K77JjgpY2z8Qfxh1+DxEhg9OTQXdQsN5VRwNJQ4hjE7nDjKqS9nzSHkR7bF55LBpvmjsCkzJjgvpoM19YRVSa+LtanafR1yfxaPwruIIooGNZExsbGizY4wGtb1AaAvKWYncNynJw9nzMYAGgaBYNboAA2blhTTudrOjoGpUKsKivMq0r0KsKiPMq0q8q0oLCrSryrSgtVpVxVEGXS4i9mg8odB1jqKz5mU9ZGY5WNla7XHIAe2x27wsKnw5x0vOYP5j2bFmszWCzBm9J+8e1VUX5d8HMVJDLU00pDI80ugk5RAc4N5Ems6SNDr7dK9uAmskFTVQ5x4swcbmX5Ie17W5wGwkON+mw6F2fCVzVW+gz6rFwnAZzhUexu+rEsk8U4IiKKIiICIiAiIgIiIPm7KvKStxOpfG573M44shpYwczQ6zBmDx36BpNzcm1hoXS5McFUj819e/im6/B4yDIdz36Q3qFzvC5XJfnel9uH1F9Dq1IwsLwynpIxHTxNiYNjRpcelx1uO8kle73nZoV7gvMhYq8XKwr1IXmQg8yrCvQqwqDzKsK9CrCiPMq0q8q0oLCrSvaOFzzZov8AIdqz4aFjNL+UejYP8oMCno3yahYecdX+1sIYGRahnO84/wBF6PkJ6uheZKqj3k61YShKsJQa/hJ5qrfQZ9Vi4HgM5wn9if8AViXfcJHNVb6tv1GLgOA3nGb2KT6sKsTxTmiIiiIiAiIgIiICIiD5pyX53pfbh9RTrjlY6BsTm6ftQC3zmlrrj4fBQVkvzvS+3D6inHKMciL1w7j0qRn01Q2Vgew3B946Qd6q4LnKNz4XZ0WkHxozqdvHQV0FLVMmF2mxGtp0OaeghRRwXmV7PbZeRCDyKsK9SvMoPMqwr0K9YqUu16B8VEYmaTqF9yy4aDa82/CNfvWUxrWeKO3arXOVVXOAFmiw3LzJQlWkoKEqwlVJVhKASrCUJVpKiMThH5rrfVt+o1R9wG85TewyfWgUhcIvNdd6od9qjvgOP/Jy+wS/Wp1lC9qdkREUREQEREBERAREQfNOS/O9L7cPqKc8oPJsPRID/K5QZkvzvS+3D6inLKXyGjTyv7HJUjTYRiEVQ3OieHC9jsIO8HSFtmjSDqI2jX71BVJi89HPnMJb/UaLgg6CNx+Ck/JzLOnqg1shEUmrSfs3Hc46juPxUHaRVXnDtH+F6ANdqP66lhNXhKiti+A9a8xA47Lda1wr5GanX3O0/wC1XHsRkZFTlhzTM9gcRrAIBIHQg2zImt3lVc66oVQlBQlWkoSrCUAlWEqpKsJQCVYShKtJURQlWkoSrCUHnwic113qh32qOeA/nST2CX61OpG4Q+a671P9zVHPAhzpJ7DL9WBZQqd0REUREQEREBERAREQfNOS/O9L7cPqKdMoDaJp6Hg/yuUF5L870vtw+opyyl8h/F/Y5KkcJWYLS4oxz4nBkgNnAjb+No1H8Q+K5ym4P63OfYZmboBL2gP6td+2y9cpI58NrHPhu1ucSCNovpHQd4K6rJvLiCoAbMRC/Vnfu3HrPiHcdG9QcbRZU1uHP4p5JDDm8XILtFtYtrb2Gy6mh4Q6eWwlYYz0tIc33GxHuK2mU2SENeQ/P4t+aBnWzmvtqJGg3touDqUfYvkFVwXLW8Y0bY+V/L43wKdQkmkxGKoaXQvzwDY6CCDrsQetZOUvkqH1jO6Fy+QEJZSvDhYiXN0i2pjL/G66jKXyVD6xndCDoCVaSjirCUUJVhKqSrCUAlWEoSrSVEUJVpKEqwlAJVhKqSrCUFeEHmuu9Se8FG/Ajzo/2KX6sKknhA5rrvUH5hRtwJc6O9il+pCsoVPCIiKIiICIiAiIgIiIPmnJfnel9uH1FOmUAvE0HbIB/K5QXkvzvS+3D6inXHvJt9YO65KkaWqhiqGFlU242Tge4vA8U/jGjpAXBZSZBTQEyQctpGcHM03Gu9hrG8KRadZMbCy/FuzLm5YRnRuPSWdO8WO9QQzheVFbQnNzjmj7juVH+U6uyy6yh4SIngCaLNPTGdH5XWt7yunxfAqWqB46AxOP72K72HrA5Q9x61wmM8HErQX0z2zs6YyDbrA1Hcg7ehxOKqZnxEkA5puLEGwNvcQsrKbyVD6xndC5vIamfFTPa9paRKRYi2pjB/RdJlP5Kh9YzuhFbxxVhKq4qwlAJVhKErX4vi8FIzPnkDAdQ1ueehrRpKSW3iJbx2s0lWkri6nKmsn/AOtTtgZ/61Ol5HSGDV8QtNVTyP8A+xiUj/wQnMb1WZoXVhs8729TRluMZ2JIlkDfGIb1m3zWM7EIf/aP87f8qMTBQg3Mb5CfvOJues3Cr+xf/VPvP+Vu+h/2/DX9V6JNbVRu8WRrupwPyV7lFxjoTrp3DqJ/yvWBkDbcTUz0/QGvcG+4KXY+WX4Wbr0Shl/zXXeoPzCjXgT50d7HL9SJZtZiOIzU00PhUdXHKwsOe1olaD5rm7fSWHwWWosUHhLhCH08kTTJyQXufGWi50ac0rTnt88fVtx1sck8IiLnbhERAREQEREBERB805L870vtw+op1x7ybfWDuuUFZL87Uvtw+op1x7ybfWDuuSpGtp1mtWDAelc7JjksznFkrom2u1sYjBzTpaXmRrruI02FgL202utGvr4aOPSzrHPOYTmuzasaaMZ2cOS7z2ktf+YaVh5OYoahjg+xfGRcgWD2uvmuzdhu1wI6W31EBZ8y2Y5TKSzsrKXmcxgPbYuJcXFzs4k26ANgGwBVyn8lResZ3QqyqmVHkqL1je6FkrcOKsJVXFWEojBxrEm0sEsztIjbfN1ZzibNb2kgKN5JnAioqftZ5RnNafFhbsDR90C/60ldZwkc3y+sj74Wtx3A5KinhqqdpkDYwyVjRdzLaSQNouTfdY9K9DaTGY9K+N4cm45t4ng5apq3yHluJ3amjsXiqAqq9FxiIiAiIgq1xBuDY9I0FZ0da2QcXUNEjDozj4zd9/6rAWwwTBpq2QRwtJ899uRGOlx+Q1lY5cSc1ZzbxHb8HePSxVBoKh5kaWF9NI48rNaLmInaLAkdGadlgJIURROjGO4cyI5wiL4y4feIjkztO3XbsKl1eTucZMpZ4zl6OhbceL4CIi524REQEREBUKqvNxQfNuS/O1L7cPqKdce8m31g7rlBWS3O1L7cPqKdce8m31g7rkqRqRHntc29s5pbfouLLhpGvjc8OFnDx23AzDtvf7ush2oixXe06yH07HkFzGuLdRc0Et6idS5NztsdfGS3sa9TTmc4rS5F0bmsfIdUgaxv4msL3F43EyEA7Q240ELeTL3avCZb8MJhjMZ2RnJxOIwpVTKnyVF6xvdCrKqZU+SovWN7oWbJs3FWEqrirCVEczwjH9gk9ZH3wrcl8TfTi7ToJ5Tdh0D4qvCL/wBCT1kfeCwcN8QfrYF6W2kujZfNx61s1JZ5OrrsEw+vGe+Iwvfp42HkknaXDUT1g9a0FVwauN/B6xj+hsrS09rm3+S6LDHfZM6j8ysqZ9mOI1gFYTUzwvGNZ9HHKc2I/qOD/EWaomSehI3+/NWKcisSH/w3f/pEfk5do+ulGqRw6jZYsuJT/wDvJ+dy3TW1fT8tV08PVzMeQuJuP/Vzd7pYrD3OJ+CzouDqqGmeeCBu0ueSR2WA+Ky566Y65pD1vd/layY30nTvKy6epfGT4Y9HCeFbCPAsJpdM9U+scP3cIzWHtB/vXji2VT3R8TSxNo4dIzY9D3A67uFrX2207ytTKsSVZTDm85Xn++SXPjqnUysledcN9N/03qcgoOyWH/KYceh7/puU3tK5N7357Ona92+69ERcbpEREBERBQrwmcvZxWFUvQfO+S3O1L7a36inbH/Jt9YO65QTkrztSe2t+op2x/ybfWDuuSpER4Ll9NRTGnxWNzbGzZ7cq2wuA0OG8dG1SjR1UczGvie2RjhcPYbtPaoZnx1pcaPHackAkR1QA42MHU640OHzt95VbguJ4V+0YVUeGUzuV9nywQNj49OrVfZp0hOBNzV4zKPMnuF2mksytjNM/UXtBdGd9vGb8V3FLiUFS3OgmZMOmNwdbrA0jtUFsqplV5Ki9Y3uhVlVMq/JUfrG90IrPcVYSquKsJURz2XYvRPH44+8sHD/ABR+tgWflt/03+mzvLBoPFH62BentftfP6cWv9z4dJhz/s29vzKypX8l3UVraN/JHb81lF/JPUteU62eN6mBKsOVZkqw5VsjCsSVYcqzJVhyrZGusSVYkqy5ViSrbGFZ+SY/5Gi9N303KaWFQvklzjRem76blNLAuHe9+ezs2vdvuvCqqBVXG6RERAREQechWtq3LYSrVVhQQHkpzrSe2t76nbHmkxC2x47NDh/UKCMqcNkw+tdmOLOXx8Eo1jlXFj0tOjsHSpmyLyljxOmzjYSsAZPF0O84DzXax2jYlSIZr8Qlpj4JjVOaiEk8XUA3mjBPjMkPjDVoO69tSrR4XX4eDU4NVeGU50uazS5o82SE6Qbbbb9CmPG8AhmY6OeMSxO1Z2tp3HWDvCi/FeD2vw6Qz4RO5wGnir2lA6LapBu29CDHblZhGJcnFaLwaU66iEEXPSQNPvzlU8HLH/aYRijX20hpdZ7f4m6b9YCw5MrKOpJjxrDc2UHNNRC3i5gelzdAJ6/cqxZGUk5D8JxZudrbFMTHIDuOs9je1BIWSFPWxUxZXuL5WyOAcXBxLLNzTnDXpvr0re5V+So/WN7oWiyQpa2GmLK55fK2RwDnODyWWbmnOF9t9elb3KzyVH6xvdCgynFWEqrirCVBostT+xv9NneWHQ+KP1sCy8tGO8EeSLDPZr1nldCxaLxR+ti9La/a+f04tf7nw2dO+wWU1+hYMayY1coYrZVhyrMlWHKkKxJVhyrMlWHKtka6xJViSrLlWJKtsYVsckOcqH03fTcpqAUJZLOtiFGeh7u45TXDJnBcO9789v27Nr3b7vRERcbpEREBERB5SBa6qjW1IWPNHdBwmV2T7K2EsdyXNOdHJ5jv6g6iP8BRJQ1lXhVXnN+zljNnNOlkjTsPnNNta+g6qnXJ5UZMxVrLPGa9viStHKZu3t3fJErb5J5W02Jx8ghkoH2lO48odJHnN3++y20tH5vuP+V894rg1Vh8gc67c112VERIbfZZw0tO4/Fdfk7wrTRAMrY+PaNHGx2bL2tPJd8E4OXf4vgNNVjNqqdkui13DljqeNI7Co+xrghpnEupZ305813LZ1AixA67qRMJyxw+rsI6pgcf3cv2b/yvtfsutw+lY7Z2gqDgckMJqKOmMVTKJXCRxa8Oc4ZhDbDlWtqOhb3K3yVH6xvdC3EmFNOpxHuK95aGOQR8Y0P4vS2+q9rXttRWthpXv1Cw846v9rPZSMjBJ0kC5c7UN+5c/lPl/R0N2B3hEw0cVERZp/G/U3q0ncokykyvrcRObI/NjJ0U8Vww9F9rz1+4K8I7PLXK2lnBpoH8c4uDnSM8k3NN7Z33j1aN6yaPxR+tij7C8BnBD3DM0GzD4xuNvQu2wetEjR5zRZzdoI0Xt0L0NtZ/HZ6uPXn+fLdRrJjWLEVlRq5McVsqw5VmSrDlSLWJKsOVZkqw5VsjXWJKsSVZcqxZB06AtsYVlZOn9upPSPccpkoHKKMiMPdPVCW3Igvp2OeQQB7jf3dKlqijsFwbyy5yeUdm2nGDLREXI6RERAREQFaQrkQY0sV1r6ilW4IXm+O6DlaygDgQ5ocCLFpFwR0EHWuIxng/gkJMJNO47Byo/wAp1dhtuUry011hTUW5BA+IZFVkV7MbMOmNwv8AldY+6618dRXUnivqKa2wGSNvu0AqepaDcsWSg3K8pwh+HL3FG+LXv/ibE/vtKYnl3iVRHxclUQ06HcW1kZf1uYAbbhYKVJcGjd40TXdbQfmrIsn4QQRBGCNREbQR22Q4RTg+StRUWLm8Sw/ecOU70Wa+027V3GEZMxQeIy7tr3aXnt2dQXYQ4buWwp8OHQocOciwbO2LEr8ks858bjFINThqPWP12rvoaMDYskU42hZYZ5YXnGpljMpxUTPfWUvl6cvaP3sOkdZA1dtlk0mUFO794G7ngt+OpSZJQNK1NdkzDL48LHnpLRf3610zcy97H/jRdCzu1yvhsbvFe13ouB+S8pHLbT5B0p/dFvovf8rrFPB9T9D/AM3+lnNbS9WN0s/Rp5ngayB1la+eriGuRvYb/JdXHkBTDWxx63n+llsqTI2mZa1O0+kM7vXV+p055p/BnfJHDJnSm0ET5T+FpsOvo7VvMKyMnmIdVO4tuvimG7juLtQ+PYpHpsKa0AAAAbALD3LOip2t2LXnu8r1Yzhsx22M7etrsKwpkLGtYwMa0WAGr/Z3rbNFlVFyc8ugREQEREBERAREQFQoiCxy8XoiDGkWO9EQeRVWoiDJiWXGiIMhquCIgqiIgoVYURBVqvREBERAREQEREBERB//2Q=="/>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p:cNvSpPr>
            <a:spLocks noGrp="1"/>
          </p:cNvSpPr>
          <p:nvPr>
            <p:ph type="title"/>
          </p:nvPr>
        </p:nvSpPr>
        <p:spPr>
          <a:xfrm>
            <a:off x="1789975" y="311725"/>
            <a:ext cx="8650778" cy="1143000"/>
          </a:xfrm>
        </p:spPr>
        <p:txBody>
          <a:bodyPr>
            <a:normAutofit/>
          </a:bodyPr>
          <a:lstStyle/>
          <a:p>
            <a:r>
              <a:rPr lang="en-US" dirty="0" smtClean="0"/>
              <a:t>Why NoSQL now?</a:t>
            </a:r>
            <a:endParaRPr lang="en-US" dirty="0"/>
          </a:p>
        </p:txBody>
      </p:sp>
      <p:sp>
        <p:nvSpPr>
          <p:cNvPr id="8" name="Content Placeholder 2"/>
          <p:cNvSpPr>
            <a:spLocks noGrp="1"/>
          </p:cNvSpPr>
          <p:nvPr>
            <p:ph idx="1"/>
          </p:nvPr>
        </p:nvSpPr>
        <p:spPr>
          <a:xfrm>
            <a:off x="609600" y="1524000"/>
            <a:ext cx="11277600" cy="670560"/>
          </a:xfrm>
        </p:spPr>
        <p:txBody>
          <a:bodyPr>
            <a:normAutofit/>
          </a:bodyPr>
          <a:lstStyle/>
          <a:p>
            <a:pPr>
              <a:buFont typeface="Wingdings" pitchFamily="2" charset="2"/>
              <a:buChar char="§"/>
            </a:pPr>
            <a:r>
              <a:rPr lang="en-US" sz="2800" dirty="0" smtClean="0"/>
              <a:t>Answer: New Trends</a:t>
            </a:r>
            <a:endParaRPr lang="en-US" dirty="0"/>
          </a:p>
          <a:p>
            <a:pPr lvl="2">
              <a:buFont typeface="Wingdings" pitchFamily="2" charset="2"/>
              <a:buChar char="§"/>
            </a:pPr>
            <a:endParaRPr lang="en-US" sz="1800" dirty="0" smtClean="0"/>
          </a:p>
          <a:p>
            <a:pPr lvl="1">
              <a:buFont typeface="Wingdings" pitchFamily="2" charset="2"/>
              <a:buChar char="§"/>
            </a:pPr>
            <a:endParaRPr lang="en-US" sz="1800"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8534" y="2118192"/>
            <a:ext cx="8568864" cy="4653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87298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2" descr="data:image/jpeg;base64,/9j/4AAQSkZJRgABAQAAAQABAAD/2wCEAAkGBxAPEA8UEA8WEBUQEBQQFBARFBYVERAVFBUXFhQVGBQYKCggGBsnHRQVITIhJiksLi4uFx8zODMtNygtLywBCgoKDg0OGxAQFywkHx0uLC0yLC43LC8sLDQvLCsuLywsLCw3LC8sLC0rNDcsLCwsLCwsLCwsLSwsLCwsLCwsLP/AABEIAOEA4QMBIgACEQEDEQH/xAAcAAEAAQUBAQAAAAAAAAAAAAAABwECBAUGAwj/xABGEAABAwIBBggLBQgDAAMAAAABAAIDBBEFBhIhMUFhBxMiNVFxgbIUMjNScnN0kaGxsyNCYpLwJEOCosHC0eElNFNEVJP/xAAZAQEBAAMBAAAAAAAAAAAAAAAAAQIDBAX/xAArEQEBAAEDAAkEAgMAAAAAAAAAAQIDBBESITEyQVFhcYEUM6HRE/AiYpH/2gAMAwEAAhEDEQA/AJxREQEREBERAREQEREBERARczlTl1Q4ddsknGS20U8VnSbs7YwdZG66hzKrhBrsQJZneDwuNhBCTd99QfJ4z+oWBvqROUp5V8JdFQ5zIz4XMNHFxEcWw/jl1DqFzuCiLHsr8QxOQNfI6zjyKanDgz8reU89d91ltMl+DSqqs19RekiNjZw+3eN0Z8Trd7ipWwLJ2jw1n2EYYSLOmfypX9bzp7BYblREuS3CPXUBDJCaqJpsYpnHjGWOkNkNyLdDrjRbQpiyXyzosSFoJM2S13U8tmzN6bDU4b2kha7KTI6ixIZz2ZkhGioisJN2dseOvssolylyFrcOPGAGaNhzhUQXBjtqLmjlRneLgdKHY+jEUGZKcK1VTZrKwGri1cZoFQwdeqTtsfxFS9gGUVJXsz6WZslvGZqkjvscw6W/I7FDltUREUREQEREBERAREQEREBERAREQEREBFr8axqmoozJUzNibszvGcehrRpcdwBKibKrhbmlzmUDOIZq4+QAzO9FulrOs3PUUEn5R5U0eHNvUzBriLtibypX+iwabbzYb1D+VfClV1ecymvRxG4u0/bvG+QeJ1N0jzitFgWTFdijy9jXODncurnc7MJ1El5uZD1X32Ur5McHdHRZr5B4VKNPGSgcWw9LI9IHWbneFU7UZZM5B1tfZ+b4PE434+YG776SWM1v69APSpayayMosOAcxmfIBpqJbF49HYwdXaSt1PWhvi8o/Ba6eZz/ABj2bB2KcjMqMRA0MF951e7atZLI5xu43Qq0rEXQzuYbtNt2w9i2lNibXaHck9P3T27FpyqFBh5UcHVHW5z4v2WU6c+MDi3n8cegdosetRVi+AV+ESte4OizTyKqBxzDuzxYtv5rrX6Cpnpqx8eo3HmnV/pbSKrimaWuA5QsY3gFrgdY06CNysojrJXhde3NjxFmeNXhMQ5Y3viGg9bbeiVK2GYnBVRiSnlbMw/eYbi+0HoO46VG2VHBbBNnPoXCnfr4l1zA47tsfZcbgo4LcRwaov8AaUknSNMcwHvZK3dptuKyH02ii/JXhcikzY8QZxDtA4+MEwuP4m6XM+I6SFJlPOyRjXxvbI1wu17CHNcOkOGghRXoiIgIiICIiAiIgIiICKyWRrGlznBrWi5c4gAAaySdQUcZVcLVPBnMoWiqfq443FO07jrk7LD8SCQq6tip43STSNiY3W97g1o7Sotyr4XQM6PDmZ2zwmZpzf4IjpPW63olR9VVeIYxUAOMlXJrbG0ciIHoaLNjGzONt5K77JjgpY2z8Qfxh1+DxEhg9OTQXdQsN5VRwNJQ4hjE7nDjKqS9nzSHkR7bF55LBpvmjsCkzJjgvpoM19YRVSa+LtanafR1yfxaPwruIIooGNZExsbGizY4wGtb1AaAvKWYncNynJw9nzMYAGgaBYNboAA2blhTTudrOjoGpUKsKivMq0r0KsKiPMq0q8q0oLCrSryrSgtVpVxVEGXS4i9mg8odB1jqKz5mU9ZGY5WNla7XHIAe2x27wsKnw5x0vOYP5j2bFmszWCzBm9J+8e1VUX5d8HMVJDLU00pDI80ugk5RAc4N5Ems6SNDr7dK9uAmskFTVQ5x4swcbmX5Ie17W5wGwkON+mw6F2fCVzVW+gz6rFwnAZzhUexu+rEsk8U4IiKKIiICIiAiIgIiIPm7KvKStxOpfG573M44shpYwczQ6zBmDx36BpNzcm1hoXS5McFUj819e/im6/B4yDIdz36Q3qFzvC5XJfnel9uH1F9Dq1IwsLwynpIxHTxNiYNjRpcelx1uO8kle73nZoV7gvMhYq8XKwr1IXmQg8yrCvQqwqDzKsK9CrCiPMq0q8q0oLCrSvaOFzzZov8AIdqz4aFjNL+UejYP8oMCno3yahYecdX+1sIYGRahnO84/wBF6PkJ6uheZKqj3k61YShKsJQa/hJ5qrfQZ9Vi4HgM5wn9if8AViXfcJHNVb6tv1GLgOA3nGb2KT6sKsTxTmiIiiIiAiIgIiICIiD5pyX53pfbh9RTrjlY6BsTm6ftQC3zmlrrj4fBQVkvzvS+3D6inHKMciL1w7j0qRn01Q2Vgew3B946Qd6q4LnKNz4XZ0WkHxozqdvHQV0FLVMmF2mxGtp0OaeghRRwXmV7PbZeRCDyKsK9SvMoPMqwr0K9YqUu16B8VEYmaTqF9yy4aDa82/CNfvWUxrWeKO3arXOVVXOAFmiw3LzJQlWkoKEqwlVJVhKASrCUJVpKiMThH5rrfVt+o1R9wG85TewyfWgUhcIvNdd6od9qjvgOP/Jy+wS/Wp1lC9qdkREUREQEREBERAREQfNOS/O9L7cPqKc8oPJsPRID/K5QZkvzvS+3D6inLKXyGjTyv7HJUjTYRiEVQ3OieHC9jsIO8HSFtmjSDqI2jX71BVJi89HPnMJb/UaLgg6CNx+Ck/JzLOnqg1shEUmrSfs3Hc46juPxUHaRVXnDtH+F6ANdqP66lhNXhKiti+A9a8xA47Lda1wr5GanX3O0/wC1XHsRkZFTlhzTM9gcRrAIBIHQg2zImt3lVc66oVQlBQlWkoSrCUAlWEqpKsJQCVYShKtJURQlWkoSrCUHnwic113qh32qOeA/nST2CX61OpG4Q+a671P9zVHPAhzpJ7DL9WBZQqd0REUREQEREBERAREQfNOS/O9L7cPqKdMoDaJp6Hg/yuUF5L870vtw+opyyl8h/F/Y5KkcJWYLS4oxz4nBkgNnAjb+No1H8Q+K5ym4P63OfYZmboBL2gP6td+2y9cpI58NrHPhu1ucSCNovpHQd4K6rJvLiCoAbMRC/Vnfu3HrPiHcdG9QcbRZU1uHP4p5JDDm8XILtFtYtrb2Gy6mh4Q6eWwlYYz0tIc33GxHuK2mU2SENeQ/P4t+aBnWzmvtqJGg3touDqUfYvkFVwXLW8Y0bY+V/L43wKdQkmkxGKoaXQvzwDY6CCDrsQetZOUvkqH1jO6Fy+QEJZSvDhYiXN0i2pjL/G66jKXyVD6xndCDoCVaSjirCUUJVhKqSrCUAlWEoSrSVEUJVpKEqwlAJVhKqSrCUFeEHmuu9Se8FG/Ajzo/2KX6sKknhA5rrvUH5hRtwJc6O9il+pCsoVPCIiKIiICIiAiIgIiIPmnJfnel9uH1FOmUAvE0HbIB/K5QXkvzvS+3D6inXHvJt9YO65KkaWqhiqGFlU242Tge4vA8U/jGjpAXBZSZBTQEyQctpGcHM03Gu9hrG8KRadZMbCy/FuzLm5YRnRuPSWdO8WO9QQzheVFbQnNzjmj7juVH+U6uyy6yh4SIngCaLNPTGdH5XWt7yunxfAqWqB46AxOP72K72HrA5Q9x61wmM8HErQX0z2zs6YyDbrA1Hcg7ehxOKqZnxEkA5puLEGwNvcQsrKbyVD6xndC5vIamfFTPa9paRKRYi2pjB/RdJlP5Kh9YzuhFbxxVhKq4qwlAJVhKErX4vi8FIzPnkDAdQ1ueehrRpKSW3iJbx2s0lWkri6nKmsn/AOtTtgZ/61Ol5HSGDV8QtNVTyP8A+xiUj/wQnMb1WZoXVhs8729TRluMZ2JIlkDfGIb1m3zWM7EIf/aP87f8qMTBQg3Mb5CfvOJues3Cr+xf/VPvP+Vu+h/2/DX9V6JNbVRu8WRrupwPyV7lFxjoTrp3DqJ/yvWBkDbcTUz0/QGvcG+4KXY+WX4Wbr0Shl/zXXeoPzCjXgT50d7HL9SJZtZiOIzU00PhUdXHKwsOe1olaD5rm7fSWHwWWosUHhLhCH08kTTJyQXufGWi50ac0rTnt88fVtx1sck8IiLnbhERAREQEREBERB805L870vtw+op1x7ybfWDuuUFZL87Uvtw+op1x7ybfWDuuSpGtp1mtWDAelc7JjksznFkrom2u1sYjBzTpaXmRrruI02FgL202utGvr4aOPSzrHPOYTmuzasaaMZ2cOS7z2ktf+YaVh5OYoahjg+xfGRcgWD2uvmuzdhu1wI6W31EBZ8y2Y5TKSzsrKXmcxgPbYuJcXFzs4k26ANgGwBVyn8lResZ3QqyqmVHkqL1je6FkrcOKsJVXFWEojBxrEm0sEsztIjbfN1ZzibNb2kgKN5JnAioqftZ5RnNafFhbsDR90C/60ldZwkc3y+sj74Wtx3A5KinhqqdpkDYwyVjRdzLaSQNouTfdY9K9DaTGY9K+N4cm45t4ng5apq3yHluJ3amjsXiqAqq9FxiIiAiIgq1xBuDY9I0FZ0da2QcXUNEjDozj4zd9/6rAWwwTBpq2QRwtJ899uRGOlx+Q1lY5cSc1ZzbxHb8HePSxVBoKh5kaWF9NI48rNaLmInaLAkdGadlgJIURROjGO4cyI5wiL4y4feIjkztO3XbsKl1eTucZMpZ4zl6OhbceL4CIi524REQEREBUKqvNxQfNuS/O1L7cPqKdce8m31g7rlBWS3O1L7cPqKdce8m31g7rkqRqRHntc29s5pbfouLLhpGvjc8OFnDx23AzDtvf7ush2oixXe06yH07HkFzGuLdRc0Et6idS5NztsdfGS3sa9TTmc4rS5F0bmsfIdUgaxv4msL3F43EyEA7Q240ELeTL3avCZb8MJhjMZ2RnJxOIwpVTKnyVF6xvdCrKqZU+SovWN7oWbJs3FWEqrirCVEczwjH9gk9ZH3wrcl8TfTi7ToJ5Tdh0D4qvCL/wBCT1kfeCwcN8QfrYF6W2kujZfNx61s1JZ5OrrsEw+vGe+Iwvfp42HkknaXDUT1g9a0FVwauN/B6xj+hsrS09rm3+S6LDHfZM6j8ysqZ9mOI1gFYTUzwvGNZ9HHKc2I/qOD/EWaomSehI3+/NWKcisSH/w3f/pEfk5do+ulGqRw6jZYsuJT/wDvJ+dy3TW1fT8tV08PVzMeQuJuP/Vzd7pYrD3OJ+CzouDqqGmeeCBu0ueSR2WA+Ky566Y65pD1vd/layY30nTvKy6epfGT4Y9HCeFbCPAsJpdM9U+scP3cIzWHtB/vXji2VT3R8TSxNo4dIzY9D3A67uFrX2207ytTKsSVZTDm85Xn++SXPjqnUysledcN9N/03qcgoOyWH/KYceh7/puU3tK5N7357Ona92+69ERcbpEREBERBQrwmcvZxWFUvQfO+S3O1L7a36inbH/Jt9YO65QTkrztSe2t+op2x/ybfWDuuSpER4Ll9NRTGnxWNzbGzZ7cq2wuA0OG8dG1SjR1UczGvie2RjhcPYbtPaoZnx1pcaPHackAkR1QA42MHU640OHzt95VbguJ4V+0YVUeGUzuV9nywQNj49OrVfZp0hOBNzV4zKPMnuF2mksytjNM/UXtBdGd9vGb8V3FLiUFS3OgmZMOmNwdbrA0jtUFsqplV5Ki9Y3uhVlVMq/JUfrG90IrPcVYSquKsJURz2XYvRPH44+8sHD/ABR+tgWflt/03+mzvLBoPFH62BentftfP6cWv9z4dJhz/s29vzKypX8l3UVraN/JHb81lF/JPUteU62eN6mBKsOVZkqw5VsjCsSVYcqzJVhyrZGusSVYkqy5ViSrbGFZ+SY/5Gi9N303KaWFQvklzjRem76blNLAuHe9+ezs2vdvuvCqqBVXG6RERAREQechWtq3LYSrVVhQQHkpzrSe2t76nbHmkxC2x47NDh/UKCMqcNkw+tdmOLOXx8Eo1jlXFj0tOjsHSpmyLyljxOmzjYSsAZPF0O84DzXax2jYlSIZr8Qlpj4JjVOaiEk8XUA3mjBPjMkPjDVoO69tSrR4XX4eDU4NVeGU50uazS5o82SE6Qbbbb9CmPG8AhmY6OeMSxO1Z2tp3HWDvCi/FeD2vw6Qz4RO5wGnir2lA6LapBu29CDHblZhGJcnFaLwaU66iEEXPSQNPvzlU8HLH/aYRijX20hpdZ7f4m6b9YCw5MrKOpJjxrDc2UHNNRC3i5gelzdAJ6/cqxZGUk5D8JxZudrbFMTHIDuOs9je1BIWSFPWxUxZXuL5WyOAcXBxLLNzTnDXpvr0re5V+So/WN7oWiyQpa2GmLK55fK2RwDnODyWWbmnOF9t9elb3KzyVH6xvdCgynFWEqrirCVBostT+xv9NneWHQ+KP1sCy8tGO8EeSLDPZr1nldCxaLxR+ti9La/a+f04tf7nw2dO+wWU1+hYMayY1coYrZVhyrMlWHKkKxJVhyrMlWHKtka6xJViSrLlWJKtsYVsckOcqH03fTcpqAUJZLOtiFGeh7u45TXDJnBcO9789v27Nr3b7vRERcbpEREBERB5SBa6qjW1IWPNHdBwmV2T7K2EsdyXNOdHJ5jv6g6iP8BRJQ1lXhVXnN+zljNnNOlkjTsPnNNta+g6qnXJ5UZMxVrLPGa9viStHKZu3t3fJErb5J5W02Jx8ghkoH2lO48odJHnN3++y20tH5vuP+V894rg1Vh8gc67c112VERIbfZZw0tO4/Fdfk7wrTRAMrY+PaNHGx2bL2tPJd8E4OXf4vgNNVjNqqdkui13DljqeNI7Co+xrghpnEupZ305813LZ1AixA67qRMJyxw+rsI6pgcf3cv2b/yvtfsutw+lY7Z2gqDgckMJqKOmMVTKJXCRxa8Oc4ZhDbDlWtqOhb3K3yVH6xvdC3EmFNOpxHuK95aGOQR8Y0P4vS2+q9rXttRWthpXv1Cw846v9rPZSMjBJ0kC5c7UN+5c/lPl/R0N2B3hEw0cVERZp/G/U3q0ncokykyvrcRObI/NjJ0U8Vww9F9rz1+4K8I7PLXK2lnBpoH8c4uDnSM8k3NN7Z33j1aN6yaPxR+tij7C8BnBD3DM0GzD4xuNvQu2wetEjR5zRZzdoI0Xt0L0NtZ/HZ6uPXn+fLdRrJjWLEVlRq5McVsqw5VmSrDlSLWJKsOVZkqw5VsjXWJKsSVZcqxZB06AtsYVlZOn9upPSPccpkoHKKMiMPdPVCW3Igvp2OeQQB7jf3dKlqijsFwbyy5yeUdm2nGDLREXI6RERAREQFaQrkQY0sV1r6ilW4IXm+O6DlaygDgQ5ocCLFpFwR0EHWuIxng/gkJMJNO47Byo/wAp1dhtuUry011hTUW5BA+IZFVkV7MbMOmNwv8AldY+6618dRXUnivqKa2wGSNvu0AqepaDcsWSg3K8pwh+HL3FG+LXv/ibE/vtKYnl3iVRHxclUQ06HcW1kZf1uYAbbhYKVJcGjd40TXdbQfmrIsn4QQRBGCNREbQR22Q4RTg+StRUWLm8Sw/ecOU70Wa+027V3GEZMxQeIy7tr3aXnt2dQXYQ4buWwp8OHQocOciwbO2LEr8ks858bjFINThqPWP12rvoaMDYskU42hZYZ5YXnGpljMpxUTPfWUvl6cvaP3sOkdZA1dtlk0mUFO794G7ngt+OpSZJQNK1NdkzDL48LHnpLRf3610zcy97H/jRdCzu1yvhsbvFe13ouB+S8pHLbT5B0p/dFvovf8rrFPB9T9D/AM3+lnNbS9WN0s/Rp5ngayB1la+eriGuRvYb/JdXHkBTDWxx63n+llsqTI2mZa1O0+kM7vXV+p055p/BnfJHDJnSm0ET5T+FpsOvo7VvMKyMnmIdVO4tuvimG7juLtQ+PYpHpsKa0AAAAbALD3LOip2t2LXnu8r1Yzhsx22M7etrsKwpkLGtYwMa0WAGr/Z3rbNFlVFyc8ugREQEREBERAREQFQoiCxy8XoiDGkWO9EQeRVWoiDJiWXGiIMhquCIgqiIgoVYURBVqvREBERAREQEREBERB//2Q=="/>
          <p:cNvSpPr>
            <a:spLocks noChangeAspect="1" noChangeArrowheads="1"/>
          </p:cNvSpPr>
          <p:nvPr/>
        </p:nvSpPr>
        <p:spPr bwMode="auto">
          <a:xfrm>
            <a:off x="207433" y="-144463"/>
            <a:ext cx="4064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Title 1"/>
          <p:cNvSpPr>
            <a:spLocks noGrp="1"/>
          </p:cNvSpPr>
          <p:nvPr>
            <p:ph type="title"/>
          </p:nvPr>
        </p:nvSpPr>
        <p:spPr>
          <a:xfrm>
            <a:off x="1789975" y="311725"/>
            <a:ext cx="8650778" cy="1143000"/>
          </a:xfrm>
        </p:spPr>
        <p:txBody>
          <a:bodyPr>
            <a:normAutofit/>
          </a:bodyPr>
          <a:lstStyle/>
          <a:p>
            <a:r>
              <a:rPr lang="en-US" dirty="0" smtClean="0"/>
              <a:t>Side Note: RDBMS performance</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472" y="1457500"/>
            <a:ext cx="8827563" cy="5192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0407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What is NoSQL?</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95121" y="1277518"/>
            <a:ext cx="11175453" cy="5392057"/>
          </a:xfrm>
        </p:spPr>
        <p:txBody>
          <a:bodyPr/>
          <a:lstStyle/>
          <a:p>
            <a:pPr algn="just"/>
            <a:r>
              <a:rPr lang="en-GB" altLang="it-IT" sz="2800" dirty="0" smtClean="0"/>
              <a:t>The Name:</a:t>
            </a:r>
          </a:p>
          <a:p>
            <a:pPr lvl="1" algn="just"/>
            <a:r>
              <a:rPr lang="en-GB" altLang="it-IT" sz="2400" dirty="0" smtClean="0"/>
              <a:t>Stands for </a:t>
            </a:r>
            <a:r>
              <a:rPr lang="en-GB" altLang="it-IT" sz="2400" b="1" dirty="0" smtClean="0"/>
              <a:t>N</a:t>
            </a:r>
            <a:r>
              <a:rPr lang="en-GB" altLang="it-IT" sz="2400" dirty="0" smtClean="0"/>
              <a:t>ot </a:t>
            </a:r>
            <a:r>
              <a:rPr lang="en-GB" altLang="it-IT" sz="2400" b="1" dirty="0" smtClean="0"/>
              <a:t>O</a:t>
            </a:r>
            <a:r>
              <a:rPr lang="en-GB" altLang="it-IT" sz="2400" dirty="0" smtClean="0"/>
              <a:t>nly </a:t>
            </a:r>
            <a:r>
              <a:rPr lang="en-GB" altLang="it-IT" sz="2400" b="1" dirty="0" smtClean="0"/>
              <a:t>SQL</a:t>
            </a:r>
          </a:p>
          <a:p>
            <a:pPr lvl="1" algn="just"/>
            <a:r>
              <a:rPr lang="en-US" altLang="en-US" sz="2400" dirty="0" smtClean="0"/>
              <a:t>The </a:t>
            </a:r>
            <a:r>
              <a:rPr lang="en-US" altLang="en-US" sz="2400" dirty="0"/>
              <a:t>term NOSQL was introduced by Carl </a:t>
            </a:r>
            <a:r>
              <a:rPr lang="en-US" altLang="en-US" sz="2400" dirty="0" err="1"/>
              <a:t>Strozzi</a:t>
            </a:r>
            <a:r>
              <a:rPr lang="en-US" altLang="en-US" sz="2400" dirty="0"/>
              <a:t> in 1998 to name his file-based </a:t>
            </a:r>
            <a:r>
              <a:rPr lang="en-US" altLang="en-US" sz="2400" dirty="0" smtClean="0"/>
              <a:t>database</a:t>
            </a:r>
          </a:p>
          <a:p>
            <a:pPr lvl="1" algn="just"/>
            <a:r>
              <a:rPr lang="en-US" altLang="en-US" sz="2400" dirty="0"/>
              <a:t>It was again re-introduced by Eric Evans when an event was organized to discuss open source distributed </a:t>
            </a:r>
            <a:r>
              <a:rPr lang="en-US" altLang="en-US" sz="2400" dirty="0" smtClean="0"/>
              <a:t>databases</a:t>
            </a:r>
          </a:p>
          <a:p>
            <a:pPr lvl="1" algn="just"/>
            <a:r>
              <a:rPr lang="en-US" altLang="en-US" sz="2400" dirty="0"/>
              <a:t>Eric states that </a:t>
            </a:r>
            <a:r>
              <a:rPr lang="en-US" altLang="en-US" sz="2400" i="1" dirty="0"/>
              <a:t>“… but the whole point of seeking alternatives is that you need to solve a problem that relational databases are a bad fit for. …”</a:t>
            </a:r>
            <a:endParaRPr lang="en-GB" altLang="it-IT" sz="2400" dirty="0" smtClean="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l="23857" t="24835" r="48772" b="50330"/>
          <a:stretch>
            <a:fillRect/>
          </a:stretch>
        </p:blipFill>
        <p:spPr bwMode="auto">
          <a:xfrm>
            <a:off x="4089862" y="4752356"/>
            <a:ext cx="3962400" cy="202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86716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What is NoSQL?</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78496" y="1294143"/>
            <a:ext cx="11175453" cy="5392057"/>
          </a:xfrm>
        </p:spPr>
        <p:txBody>
          <a:bodyPr/>
          <a:lstStyle/>
          <a:p>
            <a:pPr algn="just"/>
            <a:r>
              <a:rPr lang="en-GB" altLang="it-IT" sz="2800" dirty="0"/>
              <a:t>NoSQL databases is an approach to data management that is useful for very large sets of distributed </a:t>
            </a:r>
            <a:r>
              <a:rPr lang="en-GB" altLang="it-IT" sz="2800" dirty="0" smtClean="0"/>
              <a:t>data</a:t>
            </a:r>
          </a:p>
          <a:p>
            <a:pPr algn="just"/>
            <a:endParaRPr lang="en-GB" altLang="it-IT" sz="1400" dirty="0" smtClean="0"/>
          </a:p>
          <a:p>
            <a:pPr algn="just"/>
            <a:r>
              <a:rPr lang="en-GB" altLang="it-IT" sz="2800" dirty="0" smtClean="0"/>
              <a:t>A </a:t>
            </a:r>
            <a:r>
              <a:rPr lang="en-GB" altLang="it-IT" sz="2800" dirty="0"/>
              <a:t>flexible database used for big data and real-time web-apps</a:t>
            </a:r>
          </a:p>
          <a:p>
            <a:pPr algn="just"/>
            <a:endParaRPr lang="en-GB" altLang="it-IT" sz="1400" dirty="0" smtClean="0"/>
          </a:p>
          <a:p>
            <a:pPr algn="just"/>
            <a:r>
              <a:rPr lang="en-GB" altLang="it-IT" sz="2800" dirty="0" smtClean="0"/>
              <a:t>A NoSQL database provides a mechanism for storage and retrieval of data that employs less constrained consistency models than traditional relational databases. Consistency is traded in favour of Availability</a:t>
            </a:r>
          </a:p>
          <a:p>
            <a:pPr algn="just"/>
            <a:endParaRPr lang="en-GB" altLang="it-IT" sz="1400" dirty="0"/>
          </a:p>
          <a:p>
            <a:pPr algn="just"/>
            <a:r>
              <a:rPr lang="en-GB" altLang="it-IT" sz="2800" dirty="0" smtClean="0"/>
              <a:t>NoSQL systems are also referred to as  “</a:t>
            </a:r>
            <a:r>
              <a:rPr lang="en-GB" altLang="it-IT" sz="2800" dirty="0" err="1" smtClean="0"/>
              <a:t>NotonlySQL</a:t>
            </a:r>
            <a:r>
              <a:rPr lang="en-GB" altLang="it-IT" sz="2800" dirty="0" smtClean="0"/>
              <a:t>” to emphasize that they do </a:t>
            </a:r>
            <a:r>
              <a:rPr lang="en-GB" altLang="it-IT" sz="2800" dirty="0"/>
              <a:t>not prohibit Structured Query Language (SQL</a:t>
            </a:r>
            <a:r>
              <a:rPr lang="en-GB" altLang="it-IT" sz="2800" dirty="0" smtClean="0"/>
              <a:t>), in fact allow SQL-like query languages to be used</a:t>
            </a:r>
          </a:p>
          <a:p>
            <a:pPr marL="0" indent="0" algn="just">
              <a:buNone/>
            </a:pPr>
            <a:endParaRPr lang="en-GB" altLang="it-IT" sz="2800" dirty="0" smtClean="0"/>
          </a:p>
        </p:txBody>
      </p:sp>
    </p:spTree>
    <p:extLst>
      <p:ext uri="{BB962C8B-B14F-4D97-AF65-F5344CB8AC3E}">
        <p14:creationId xmlns:p14="http://schemas.microsoft.com/office/powerpoint/2010/main" val="41743648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What is NoSQL?</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95121" y="1277518"/>
            <a:ext cx="7567730" cy="5392057"/>
          </a:xfrm>
        </p:spPr>
        <p:txBody>
          <a:bodyPr/>
          <a:lstStyle/>
          <a:p>
            <a:pPr algn="just"/>
            <a:r>
              <a:rPr lang="en-US" altLang="it-IT" sz="2800" dirty="0"/>
              <a:t>Key features (advantages):</a:t>
            </a:r>
          </a:p>
          <a:p>
            <a:pPr lvl="1" algn="just"/>
            <a:r>
              <a:rPr lang="en-US" altLang="it-IT" sz="2400" dirty="0"/>
              <a:t>non-relational </a:t>
            </a:r>
          </a:p>
          <a:p>
            <a:pPr lvl="1" algn="just"/>
            <a:r>
              <a:rPr lang="en-US" altLang="it-IT" sz="2400" dirty="0"/>
              <a:t>don’t require schema</a:t>
            </a:r>
          </a:p>
          <a:p>
            <a:pPr lvl="1" algn="just"/>
            <a:r>
              <a:rPr lang="en-US" altLang="it-IT" sz="2400" dirty="0"/>
              <a:t>data are replicated to </a:t>
            </a:r>
            <a:r>
              <a:rPr lang="en-US" altLang="it-IT" sz="2400" dirty="0" smtClean="0"/>
              <a:t>multiple nodes </a:t>
            </a:r>
            <a:r>
              <a:rPr lang="en-US" altLang="it-IT" sz="2400" dirty="0"/>
              <a:t>(so, identical &amp; </a:t>
            </a:r>
            <a:r>
              <a:rPr lang="en-US" altLang="it-IT" sz="2400" dirty="0" smtClean="0"/>
              <a:t>fault-tolerant) and </a:t>
            </a:r>
            <a:r>
              <a:rPr lang="en-US" altLang="it-IT" sz="2400" dirty="0"/>
              <a:t>can be partitioned:</a:t>
            </a:r>
          </a:p>
          <a:p>
            <a:pPr lvl="2" algn="just"/>
            <a:r>
              <a:rPr lang="en-US" altLang="it-IT" sz="2200" dirty="0"/>
              <a:t>down nodes easily replaced</a:t>
            </a:r>
          </a:p>
          <a:p>
            <a:pPr lvl="2" algn="just"/>
            <a:r>
              <a:rPr lang="en-US" altLang="it-IT" sz="2200" dirty="0"/>
              <a:t>no single point of failure</a:t>
            </a:r>
          </a:p>
          <a:p>
            <a:pPr algn="just"/>
            <a:r>
              <a:rPr lang="en-US" altLang="it-IT" sz="2800" dirty="0"/>
              <a:t>horizontal scalable </a:t>
            </a:r>
          </a:p>
          <a:p>
            <a:pPr algn="just"/>
            <a:r>
              <a:rPr lang="en-US" altLang="it-IT" sz="2800" dirty="0"/>
              <a:t>cheap, easy to </a:t>
            </a:r>
            <a:r>
              <a:rPr lang="en-US" altLang="it-IT" sz="2800" dirty="0" smtClean="0"/>
              <a:t>implement (open-source</a:t>
            </a:r>
            <a:r>
              <a:rPr lang="en-US" altLang="it-IT" sz="2800" dirty="0"/>
              <a:t>)</a:t>
            </a:r>
          </a:p>
          <a:p>
            <a:pPr algn="just"/>
            <a:r>
              <a:rPr lang="en-US" altLang="it-IT" sz="2800" dirty="0"/>
              <a:t>massive write performance</a:t>
            </a:r>
          </a:p>
          <a:p>
            <a:pPr algn="just"/>
            <a:r>
              <a:rPr lang="en-US" altLang="it-IT" sz="2800" dirty="0"/>
              <a:t>fast key-value access</a:t>
            </a:r>
          </a:p>
        </p:txBody>
      </p:sp>
      <p:pic>
        <p:nvPicPr>
          <p:cNvPr id="4"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6325" y="3624350"/>
            <a:ext cx="4495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2172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Why Classifying of Data?</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283236"/>
            <a:ext cx="11103431" cy="5392057"/>
          </a:xfrm>
        </p:spPr>
        <p:txBody>
          <a:bodyPr/>
          <a:lstStyle/>
          <a:p>
            <a:r>
              <a:rPr lang="en-US" altLang="it-IT" sz="2400" dirty="0" smtClean="0"/>
              <a:t>Segmenting </a:t>
            </a:r>
            <a:r>
              <a:rPr lang="en-US" altLang="it-IT" sz="2400" dirty="0"/>
              <a:t>data into one of the following 4 quadrants can help in designing and developing a pertaining storage solution </a:t>
            </a:r>
          </a:p>
          <a:p>
            <a:endParaRPr lang="en-US" altLang="it-IT" sz="2400" dirty="0" smtClean="0"/>
          </a:p>
          <a:p>
            <a:endParaRPr lang="en-GB" altLang="it-IT" sz="1000" dirty="0" smtClean="0"/>
          </a:p>
          <a:p>
            <a:endParaRPr lang="en-GB" altLang="it-IT" sz="1000" dirty="0"/>
          </a:p>
          <a:p>
            <a:endParaRPr lang="en-GB" altLang="it-IT" sz="1000" dirty="0" smtClean="0"/>
          </a:p>
          <a:p>
            <a:endParaRPr lang="en-GB" altLang="it-IT" sz="1000" dirty="0"/>
          </a:p>
          <a:p>
            <a:endParaRPr lang="en-GB" altLang="it-IT" sz="1000" dirty="0" smtClean="0"/>
          </a:p>
          <a:p>
            <a:endParaRPr lang="en-GB" altLang="it-IT" sz="1000" dirty="0"/>
          </a:p>
          <a:p>
            <a:endParaRPr lang="en-GB" altLang="it-IT" sz="1000" dirty="0" smtClean="0"/>
          </a:p>
          <a:p>
            <a:endParaRPr lang="en-GB" altLang="it-IT" sz="1000" dirty="0"/>
          </a:p>
          <a:p>
            <a:endParaRPr lang="en-GB" altLang="it-IT" sz="1000" dirty="0" smtClean="0"/>
          </a:p>
          <a:p>
            <a:endParaRPr lang="en-GB" altLang="it-IT" sz="1000" dirty="0"/>
          </a:p>
          <a:p>
            <a:endParaRPr lang="en-GB" altLang="it-IT" sz="1000" dirty="0" smtClean="0"/>
          </a:p>
          <a:p>
            <a:endParaRPr lang="en-GB" altLang="it-IT" sz="1000" dirty="0"/>
          </a:p>
          <a:p>
            <a:endParaRPr lang="en-GB" altLang="it-IT" sz="1000" dirty="0" smtClean="0"/>
          </a:p>
          <a:p>
            <a:endParaRPr lang="en-GB" altLang="it-IT" sz="1000" dirty="0" smtClean="0"/>
          </a:p>
          <a:p>
            <a:endParaRPr lang="en-GB" altLang="it-IT" sz="1000" dirty="0"/>
          </a:p>
          <a:p>
            <a:r>
              <a:rPr lang="en-US" sz="2400" dirty="0"/>
              <a:t>Relational databases are usually used for structured data</a:t>
            </a:r>
            <a:endParaRPr lang="en-GB" altLang="it-IT" sz="2400" dirty="0" smtClean="0"/>
          </a:p>
          <a:p>
            <a:pPr lvl="1" algn="just"/>
            <a:endParaRPr lang="en-US" altLang="it-IT" sz="1000" dirty="0" smtClean="0"/>
          </a:p>
          <a:p>
            <a:r>
              <a:rPr lang="en-US" sz="2400" dirty="0"/>
              <a:t>File systems or </a:t>
            </a:r>
            <a:r>
              <a:rPr lang="en-US" sz="2400" i="1" dirty="0">
                <a:solidFill>
                  <a:srgbClr val="000099"/>
                </a:solidFill>
              </a:rPr>
              <a:t>NoSQL databases</a:t>
            </a:r>
            <a:r>
              <a:rPr lang="en-US" sz="2400" dirty="0"/>
              <a:t> can be used for (static), unstructured data (</a:t>
            </a:r>
            <a:r>
              <a:rPr lang="en-US" sz="2400" i="1" dirty="0"/>
              <a:t>more on these later</a:t>
            </a:r>
            <a:r>
              <a:rPr lang="en-US" sz="2400" dirty="0"/>
              <a:t>)</a:t>
            </a:r>
            <a:endParaRPr lang="en-GB" altLang="it-IT" sz="2400" dirty="0"/>
          </a:p>
          <a:p>
            <a:pPr marL="0" lvl="1" indent="0">
              <a:buNone/>
            </a:pPr>
            <a:endParaRPr lang="en-US" sz="2200" dirty="0"/>
          </a:p>
          <a:p>
            <a:pPr marL="0" indent="-400050"/>
            <a:endParaRPr lang="en-US" sz="2400" dirty="0"/>
          </a:p>
        </p:txBody>
      </p:sp>
      <p:sp>
        <p:nvSpPr>
          <p:cNvPr id="4" name="Rectangle 3"/>
          <p:cNvSpPr/>
          <p:nvPr/>
        </p:nvSpPr>
        <p:spPr>
          <a:xfrm>
            <a:off x="3264100" y="2786364"/>
            <a:ext cx="2667000" cy="942945"/>
          </a:xfrm>
          <a:prstGeom prst="rect">
            <a:avLst/>
          </a:prstGeom>
          <a:solidFill>
            <a:srgbClr val="7030A0"/>
          </a:solidFill>
          <a:ln>
            <a:solidFill>
              <a:srgbClr val="7030A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Production, </a:t>
            </a:r>
            <a:r>
              <a:rPr lang="en-US" dirty="0" err="1" smtClean="0"/>
              <a:t>eCAD</a:t>
            </a:r>
            <a:r>
              <a:rPr lang="en-US" dirty="0" smtClean="0"/>
              <a:t>, </a:t>
            </a:r>
            <a:r>
              <a:rPr lang="en-US" dirty="0" err="1" smtClean="0"/>
              <a:t>mCAD</a:t>
            </a:r>
            <a:r>
              <a:rPr lang="en-US" dirty="0" smtClean="0"/>
              <a:t>, Office Docs</a:t>
            </a:r>
            <a:endParaRPr lang="en-US" dirty="0"/>
          </a:p>
        </p:txBody>
      </p:sp>
      <p:sp>
        <p:nvSpPr>
          <p:cNvPr id="5" name="Rectangle 4"/>
          <p:cNvSpPr/>
          <p:nvPr/>
        </p:nvSpPr>
        <p:spPr>
          <a:xfrm>
            <a:off x="6083500" y="2786364"/>
            <a:ext cx="2667000" cy="942945"/>
          </a:xfrm>
          <a:prstGeom prst="rect">
            <a:avLst/>
          </a:prstGeom>
          <a:solidFill>
            <a:srgbClr val="0070C0"/>
          </a:solidFill>
          <a:ln>
            <a:solidFill>
              <a:srgbClr val="0070C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Media Archive, Broadcast, Medical Imaging</a:t>
            </a:r>
            <a:endParaRPr lang="en-US" dirty="0"/>
          </a:p>
        </p:txBody>
      </p:sp>
      <p:sp>
        <p:nvSpPr>
          <p:cNvPr id="6" name="Rectangle 5"/>
          <p:cNvSpPr/>
          <p:nvPr/>
        </p:nvSpPr>
        <p:spPr>
          <a:xfrm>
            <a:off x="3264100" y="3853164"/>
            <a:ext cx="2667000" cy="942945"/>
          </a:xfrm>
          <a:prstGeom prst="rect">
            <a:avLst/>
          </a:prstGeom>
          <a:solidFill>
            <a:srgbClr val="FFC000"/>
          </a:solidFill>
          <a:ln>
            <a:solidFill>
              <a:srgbClr val="FFC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Transaction Systems, ERP, CRM</a:t>
            </a:r>
            <a:endParaRPr lang="en-US" dirty="0">
              <a:solidFill>
                <a:schemeClr val="tx1"/>
              </a:solidFill>
            </a:endParaRPr>
          </a:p>
        </p:txBody>
      </p:sp>
      <p:sp>
        <p:nvSpPr>
          <p:cNvPr id="7" name="Rectangle 6"/>
          <p:cNvSpPr/>
          <p:nvPr/>
        </p:nvSpPr>
        <p:spPr>
          <a:xfrm>
            <a:off x="6083500" y="3836753"/>
            <a:ext cx="2667000" cy="935111"/>
          </a:xfrm>
          <a:prstGeom prst="rect">
            <a:avLst/>
          </a:prstGeom>
          <a:solidFill>
            <a:srgbClr val="C00000"/>
          </a:solidFill>
          <a:ln>
            <a:solidFill>
              <a:srgbClr val="C00000"/>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 Data Warehousing</a:t>
            </a:r>
            <a:endParaRPr lang="en-US" dirty="0"/>
          </a:p>
        </p:txBody>
      </p:sp>
      <p:sp>
        <p:nvSpPr>
          <p:cNvPr id="8" name="TextBox 7"/>
          <p:cNvSpPr txBox="1"/>
          <p:nvPr/>
        </p:nvSpPr>
        <p:spPr>
          <a:xfrm>
            <a:off x="3886755" y="2400155"/>
            <a:ext cx="1016625" cy="369332"/>
          </a:xfrm>
          <a:prstGeom prst="rect">
            <a:avLst/>
          </a:prstGeom>
          <a:noFill/>
        </p:spPr>
        <p:txBody>
          <a:bodyPr wrap="none" rtlCol="0">
            <a:spAutoFit/>
          </a:bodyPr>
          <a:lstStyle/>
          <a:p>
            <a:r>
              <a:rPr lang="en-US" b="1" dirty="0" smtClean="0"/>
              <a:t>Dynamic</a:t>
            </a:r>
            <a:endParaRPr lang="en-US" b="1" dirty="0"/>
          </a:p>
        </p:txBody>
      </p:sp>
      <p:sp>
        <p:nvSpPr>
          <p:cNvPr id="9" name="TextBox 8"/>
          <p:cNvSpPr txBox="1"/>
          <p:nvPr/>
        </p:nvSpPr>
        <p:spPr>
          <a:xfrm rot="16200000">
            <a:off x="2289642" y="2978988"/>
            <a:ext cx="1450718" cy="369332"/>
          </a:xfrm>
          <a:prstGeom prst="rect">
            <a:avLst/>
          </a:prstGeom>
          <a:noFill/>
        </p:spPr>
        <p:txBody>
          <a:bodyPr wrap="none" rtlCol="0">
            <a:spAutoFit/>
          </a:bodyPr>
          <a:lstStyle/>
          <a:p>
            <a:r>
              <a:rPr lang="en-US" b="1" dirty="0" smtClean="0"/>
              <a:t>Unstructured</a:t>
            </a:r>
            <a:endParaRPr lang="en-US" b="1" dirty="0"/>
          </a:p>
        </p:txBody>
      </p:sp>
      <p:sp>
        <p:nvSpPr>
          <p:cNvPr id="10" name="TextBox 9"/>
          <p:cNvSpPr txBox="1"/>
          <p:nvPr/>
        </p:nvSpPr>
        <p:spPr>
          <a:xfrm rot="16200000">
            <a:off x="2411676" y="4486055"/>
            <a:ext cx="1196802" cy="369332"/>
          </a:xfrm>
          <a:prstGeom prst="rect">
            <a:avLst/>
          </a:prstGeom>
          <a:noFill/>
        </p:spPr>
        <p:txBody>
          <a:bodyPr wrap="none" rtlCol="0">
            <a:spAutoFit/>
          </a:bodyPr>
          <a:lstStyle/>
          <a:p>
            <a:r>
              <a:rPr lang="en-US" b="1" dirty="0" smtClean="0"/>
              <a:t>Structured</a:t>
            </a:r>
            <a:endParaRPr lang="en-US" b="1" dirty="0"/>
          </a:p>
        </p:txBody>
      </p:sp>
      <p:sp>
        <p:nvSpPr>
          <p:cNvPr id="11" name="TextBox 10"/>
          <p:cNvSpPr txBox="1"/>
          <p:nvPr/>
        </p:nvSpPr>
        <p:spPr>
          <a:xfrm>
            <a:off x="6950654" y="2352500"/>
            <a:ext cx="715709" cy="369332"/>
          </a:xfrm>
          <a:prstGeom prst="rect">
            <a:avLst/>
          </a:prstGeom>
          <a:noFill/>
        </p:spPr>
        <p:txBody>
          <a:bodyPr wrap="none" rtlCol="0">
            <a:spAutoFit/>
          </a:bodyPr>
          <a:lstStyle/>
          <a:p>
            <a:r>
              <a:rPr lang="en-US" b="1" dirty="0" smtClean="0"/>
              <a:t>Static</a:t>
            </a:r>
            <a:endParaRPr lang="en-US" b="1" dirty="0"/>
          </a:p>
        </p:txBody>
      </p:sp>
    </p:spTree>
    <p:extLst>
      <p:ext uri="{BB962C8B-B14F-4D97-AF65-F5344CB8AC3E}">
        <p14:creationId xmlns:p14="http://schemas.microsoft.com/office/powerpoint/2010/main" val="156681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What is NoSQL?</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95121" y="1277518"/>
            <a:ext cx="10543686" cy="5392057"/>
          </a:xfrm>
        </p:spPr>
        <p:txBody>
          <a:bodyPr/>
          <a:lstStyle/>
          <a:p>
            <a:pPr algn="just"/>
            <a:r>
              <a:rPr lang="en-US" altLang="it-IT" sz="2800" dirty="0" smtClean="0"/>
              <a:t>Disadvantages:</a:t>
            </a:r>
            <a:endParaRPr lang="en-US" altLang="it-IT" sz="2800" dirty="0"/>
          </a:p>
          <a:p>
            <a:pPr lvl="1" eaLnBrk="1" hangingPunct="1">
              <a:lnSpc>
                <a:spcPct val="80000"/>
              </a:lnSpc>
            </a:pPr>
            <a:r>
              <a:rPr lang="en-GB" altLang="en-US" sz="2400" dirty="0"/>
              <a:t>Don’t fully support relational features</a:t>
            </a:r>
          </a:p>
          <a:p>
            <a:pPr lvl="2" eaLnBrk="1" hangingPunct="1">
              <a:lnSpc>
                <a:spcPct val="80000"/>
              </a:lnSpc>
            </a:pPr>
            <a:r>
              <a:rPr lang="en-GB" altLang="en-US" sz="2200" dirty="0"/>
              <a:t>no join, group by, order by operations (except within partitions)</a:t>
            </a:r>
          </a:p>
          <a:p>
            <a:pPr lvl="2" eaLnBrk="1" hangingPunct="1">
              <a:lnSpc>
                <a:spcPct val="80000"/>
              </a:lnSpc>
            </a:pPr>
            <a:r>
              <a:rPr lang="en-GB" altLang="en-US" sz="2200" dirty="0"/>
              <a:t>no referential integrity constraints across partitions</a:t>
            </a:r>
          </a:p>
          <a:p>
            <a:pPr lvl="1" eaLnBrk="1" hangingPunct="1">
              <a:lnSpc>
                <a:spcPct val="80000"/>
              </a:lnSpc>
            </a:pPr>
            <a:endParaRPr lang="en-GB" altLang="en-US" sz="2400" dirty="0" smtClean="0"/>
          </a:p>
          <a:p>
            <a:pPr lvl="1" eaLnBrk="1" hangingPunct="1">
              <a:lnSpc>
                <a:spcPct val="80000"/>
              </a:lnSpc>
            </a:pPr>
            <a:r>
              <a:rPr lang="en-GB" altLang="en-US" sz="2400" dirty="0" smtClean="0"/>
              <a:t>No</a:t>
            </a:r>
            <a:r>
              <a:rPr lang="en-US" altLang="en-US" sz="2400" dirty="0" smtClean="0">
                <a:sym typeface="Wingdings" pitchFamily="2" charset="2"/>
              </a:rPr>
              <a:t> </a:t>
            </a:r>
            <a:r>
              <a:rPr lang="en-US" altLang="en-US" sz="2400" dirty="0">
                <a:sym typeface="Wingdings" pitchFamily="2" charset="2"/>
              </a:rPr>
              <a:t>declarative query language (e.g., SQL) </a:t>
            </a:r>
            <a:r>
              <a:rPr lang="en-US" altLang="en-US" sz="2400" dirty="0" smtClean="0">
                <a:sym typeface="Symbol" pitchFamily="18" charset="2"/>
              </a:rPr>
              <a:t> </a:t>
            </a:r>
            <a:r>
              <a:rPr lang="en-US" altLang="en-US" sz="2400" dirty="0">
                <a:sym typeface="Wingdings" pitchFamily="2" charset="2"/>
              </a:rPr>
              <a:t>more programming</a:t>
            </a:r>
          </a:p>
          <a:p>
            <a:pPr lvl="1" eaLnBrk="1" hangingPunct="1">
              <a:lnSpc>
                <a:spcPct val="80000"/>
              </a:lnSpc>
            </a:pPr>
            <a:endParaRPr lang="en-US" altLang="en-US" sz="2400" dirty="0" smtClean="0">
              <a:sym typeface="Wingdings" pitchFamily="2" charset="2"/>
            </a:endParaRPr>
          </a:p>
          <a:p>
            <a:pPr lvl="1" eaLnBrk="1" hangingPunct="1">
              <a:lnSpc>
                <a:spcPct val="80000"/>
              </a:lnSpc>
            </a:pPr>
            <a:r>
              <a:rPr lang="en-US" altLang="en-US" sz="2400" dirty="0" smtClean="0">
                <a:sym typeface="Wingdings" pitchFamily="2" charset="2"/>
              </a:rPr>
              <a:t>Relaxed </a:t>
            </a:r>
            <a:r>
              <a:rPr lang="en-US" altLang="en-US" sz="2400" dirty="0">
                <a:sym typeface="Wingdings" pitchFamily="2" charset="2"/>
              </a:rPr>
              <a:t>ACID (see CAP theorem) </a:t>
            </a:r>
            <a:r>
              <a:rPr lang="en-US" altLang="en-US" sz="2400" dirty="0">
                <a:sym typeface="Symbol" pitchFamily="18" charset="2"/>
              </a:rPr>
              <a:t></a:t>
            </a:r>
            <a:r>
              <a:rPr lang="en-US" altLang="en-US" sz="2400" dirty="0">
                <a:sym typeface="Wingdings" pitchFamily="2" charset="2"/>
              </a:rPr>
              <a:t> fewer guarantees</a:t>
            </a:r>
          </a:p>
          <a:p>
            <a:pPr lvl="1" eaLnBrk="1" hangingPunct="1">
              <a:lnSpc>
                <a:spcPct val="80000"/>
              </a:lnSpc>
            </a:pPr>
            <a:endParaRPr lang="en-US" altLang="en-US" sz="2400" dirty="0" smtClean="0"/>
          </a:p>
          <a:p>
            <a:pPr lvl="1" eaLnBrk="1" hangingPunct="1">
              <a:lnSpc>
                <a:spcPct val="80000"/>
              </a:lnSpc>
            </a:pPr>
            <a:r>
              <a:rPr lang="en-US" altLang="en-US" sz="2400" dirty="0" smtClean="0"/>
              <a:t>No </a:t>
            </a:r>
            <a:r>
              <a:rPr lang="en-US" altLang="en-US" sz="2400" dirty="0"/>
              <a:t>easy integration with other applications that support SQL</a:t>
            </a:r>
            <a:endParaRPr lang="en-US" altLang="it-IT" sz="2400" dirty="0"/>
          </a:p>
        </p:txBody>
      </p:sp>
    </p:spTree>
    <p:extLst>
      <p:ext uri="{BB962C8B-B14F-4D97-AF65-F5344CB8AC3E}">
        <p14:creationId xmlns:p14="http://schemas.microsoft.com/office/powerpoint/2010/main" val="7751221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Characteristics of NoSQL databases</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95121" y="1277518"/>
            <a:ext cx="10543686" cy="5392057"/>
          </a:xfrm>
        </p:spPr>
        <p:txBody>
          <a:bodyPr/>
          <a:lstStyle/>
          <a:p>
            <a:pPr algn="just"/>
            <a:r>
              <a:rPr lang="en-US" altLang="it-IT" sz="2800" dirty="0" smtClean="0"/>
              <a:t>NoSQL avoids</a:t>
            </a:r>
            <a:endParaRPr lang="en-US" altLang="it-IT" sz="2800" dirty="0"/>
          </a:p>
          <a:p>
            <a:pPr lvl="1" eaLnBrk="1" hangingPunct="1">
              <a:lnSpc>
                <a:spcPct val="80000"/>
              </a:lnSpc>
            </a:pPr>
            <a:r>
              <a:rPr lang="en-GB" altLang="en-US" sz="2400" dirty="0" smtClean="0"/>
              <a:t>Overhead of ACID transactions</a:t>
            </a:r>
          </a:p>
          <a:p>
            <a:pPr lvl="1" eaLnBrk="1" hangingPunct="1">
              <a:lnSpc>
                <a:spcPct val="80000"/>
              </a:lnSpc>
            </a:pPr>
            <a:r>
              <a:rPr lang="en-GB" altLang="en-US" sz="2400" dirty="0" smtClean="0"/>
              <a:t>Complexity of SQL query</a:t>
            </a:r>
          </a:p>
          <a:p>
            <a:pPr lvl="1" eaLnBrk="1" hangingPunct="1">
              <a:lnSpc>
                <a:spcPct val="80000"/>
              </a:lnSpc>
            </a:pPr>
            <a:r>
              <a:rPr lang="en-GB" altLang="en-US" sz="2400" dirty="0" smtClean="0"/>
              <a:t>Burden of up-front schema design</a:t>
            </a:r>
          </a:p>
          <a:p>
            <a:pPr lvl="1" eaLnBrk="1" hangingPunct="1">
              <a:lnSpc>
                <a:spcPct val="80000"/>
              </a:lnSpc>
            </a:pPr>
            <a:r>
              <a:rPr lang="en-GB" altLang="en-US" sz="2400" dirty="0" smtClean="0"/>
              <a:t>DBA presence</a:t>
            </a:r>
          </a:p>
          <a:p>
            <a:pPr lvl="1" eaLnBrk="1" hangingPunct="1">
              <a:lnSpc>
                <a:spcPct val="80000"/>
              </a:lnSpc>
            </a:pPr>
            <a:r>
              <a:rPr lang="en-GB" altLang="en-US" sz="2400" dirty="0" smtClean="0"/>
              <a:t>Transactions (It should be handled by application layer)</a:t>
            </a:r>
            <a:endParaRPr lang="en-GB" altLang="en-US" sz="2200" dirty="0"/>
          </a:p>
          <a:p>
            <a:pPr lvl="1" eaLnBrk="1" hangingPunct="1">
              <a:lnSpc>
                <a:spcPct val="80000"/>
              </a:lnSpc>
            </a:pPr>
            <a:endParaRPr lang="en-GB" altLang="en-US" sz="2400" dirty="0" smtClean="0"/>
          </a:p>
          <a:p>
            <a:pPr eaLnBrk="1" hangingPunct="1">
              <a:lnSpc>
                <a:spcPct val="80000"/>
              </a:lnSpc>
            </a:pPr>
            <a:r>
              <a:rPr lang="en-US" altLang="en-US" sz="2800" dirty="0" smtClean="0"/>
              <a:t>Provides</a:t>
            </a:r>
            <a:endParaRPr lang="en-US" altLang="en-US" sz="2800" dirty="0">
              <a:sym typeface="Wingdings" pitchFamily="2" charset="2"/>
            </a:endParaRPr>
          </a:p>
          <a:p>
            <a:pPr lvl="1" eaLnBrk="1" hangingPunct="1">
              <a:lnSpc>
                <a:spcPct val="80000"/>
              </a:lnSpc>
            </a:pPr>
            <a:r>
              <a:rPr lang="en-US" altLang="en-US" sz="2400" dirty="0" smtClean="0">
                <a:sym typeface="Wingdings" pitchFamily="2" charset="2"/>
              </a:rPr>
              <a:t>Easy and frequent changes to DB</a:t>
            </a:r>
          </a:p>
          <a:p>
            <a:pPr lvl="1" eaLnBrk="1" hangingPunct="1">
              <a:lnSpc>
                <a:spcPct val="80000"/>
              </a:lnSpc>
            </a:pPr>
            <a:r>
              <a:rPr lang="en-US" altLang="en-US" sz="2400" dirty="0" smtClean="0">
                <a:sym typeface="Wingdings" pitchFamily="2" charset="2"/>
              </a:rPr>
              <a:t>Fast development</a:t>
            </a:r>
            <a:endParaRPr lang="en-US" altLang="en-US" sz="2400" dirty="0">
              <a:sym typeface="Wingdings" pitchFamily="2" charset="2"/>
            </a:endParaRPr>
          </a:p>
          <a:p>
            <a:pPr lvl="1" eaLnBrk="1" hangingPunct="1">
              <a:lnSpc>
                <a:spcPct val="80000"/>
              </a:lnSpc>
            </a:pPr>
            <a:r>
              <a:rPr lang="en-US" altLang="en-US" sz="2400" dirty="0" smtClean="0"/>
              <a:t>Large data volumes (e.g. Google)</a:t>
            </a:r>
          </a:p>
          <a:p>
            <a:pPr lvl="1" eaLnBrk="1" hangingPunct="1">
              <a:lnSpc>
                <a:spcPct val="80000"/>
              </a:lnSpc>
            </a:pPr>
            <a:r>
              <a:rPr lang="en-US" altLang="en-US" sz="2400" dirty="0" smtClean="0"/>
              <a:t>Schema less</a:t>
            </a:r>
            <a:endParaRPr lang="en-US" altLang="it-IT" sz="2400" dirty="0"/>
          </a:p>
        </p:txBody>
      </p:sp>
    </p:spTree>
    <p:extLst>
      <p:ext uri="{BB962C8B-B14F-4D97-AF65-F5344CB8AC3E}">
        <p14:creationId xmlns:p14="http://schemas.microsoft.com/office/powerpoint/2010/main" val="41886997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dirty="0" smtClean="0"/>
              <a:t>When and when not to use NoSQL?</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95121" y="1277518"/>
            <a:ext cx="10543686" cy="5392057"/>
          </a:xfrm>
        </p:spPr>
        <p:txBody>
          <a:bodyPr/>
          <a:lstStyle/>
          <a:p>
            <a:pPr algn="just"/>
            <a:r>
              <a:rPr lang="en-US" altLang="it-IT" sz="2800" dirty="0" smtClean="0"/>
              <a:t>When/Why?</a:t>
            </a:r>
            <a:endParaRPr lang="en-US" altLang="it-IT" sz="2800" dirty="0"/>
          </a:p>
          <a:p>
            <a:pPr lvl="1" eaLnBrk="1" hangingPunct="1">
              <a:lnSpc>
                <a:spcPct val="80000"/>
              </a:lnSpc>
            </a:pPr>
            <a:r>
              <a:rPr lang="en-GB" altLang="en-US" sz="2400" dirty="0" smtClean="0"/>
              <a:t>When traditional RDBMS model is too restrictive (flexible schema)</a:t>
            </a:r>
          </a:p>
          <a:p>
            <a:pPr lvl="1" eaLnBrk="1" hangingPunct="1">
              <a:lnSpc>
                <a:spcPct val="80000"/>
              </a:lnSpc>
            </a:pPr>
            <a:r>
              <a:rPr lang="en-GB" altLang="en-US" sz="2400" dirty="0" smtClean="0"/>
              <a:t>When ACID support is not “really” needed</a:t>
            </a:r>
          </a:p>
          <a:p>
            <a:pPr lvl="1" eaLnBrk="1" hangingPunct="1">
              <a:lnSpc>
                <a:spcPct val="80000"/>
              </a:lnSpc>
            </a:pPr>
            <a:r>
              <a:rPr lang="en-GB" altLang="en-US" sz="2400" dirty="0" smtClean="0"/>
              <a:t>Object-to-Relational (O/R) impedance</a:t>
            </a:r>
          </a:p>
          <a:p>
            <a:pPr lvl="1" eaLnBrk="1" hangingPunct="1">
              <a:lnSpc>
                <a:spcPct val="80000"/>
              </a:lnSpc>
            </a:pPr>
            <a:r>
              <a:rPr lang="en-GB" altLang="en-US" sz="2400" dirty="0" smtClean="0"/>
              <a:t>Because RDBMS is neither distributed not scalable by nature</a:t>
            </a:r>
          </a:p>
          <a:p>
            <a:pPr lvl="1" eaLnBrk="1" hangingPunct="1">
              <a:lnSpc>
                <a:spcPct val="80000"/>
              </a:lnSpc>
            </a:pPr>
            <a:r>
              <a:rPr lang="en-GB" altLang="en-US" sz="2400" dirty="0" smtClean="0"/>
              <a:t>Logging data from distributed sources</a:t>
            </a:r>
          </a:p>
          <a:p>
            <a:pPr lvl="1" eaLnBrk="1" hangingPunct="1">
              <a:lnSpc>
                <a:spcPct val="80000"/>
              </a:lnSpc>
            </a:pPr>
            <a:r>
              <a:rPr lang="en-GB" altLang="en-US" sz="2400" dirty="0" smtClean="0"/>
              <a:t>Storing Events / temporal data</a:t>
            </a:r>
            <a:endParaRPr lang="en-GB" altLang="en-US" sz="2200" dirty="0"/>
          </a:p>
          <a:p>
            <a:pPr lvl="1" eaLnBrk="1" hangingPunct="1">
              <a:lnSpc>
                <a:spcPct val="80000"/>
              </a:lnSpc>
            </a:pPr>
            <a:r>
              <a:rPr lang="en-GB" altLang="en-US" sz="2400" dirty="0" smtClean="0"/>
              <a:t>Temporary Data (Shopping Carts / Wish lists / Session Data)</a:t>
            </a:r>
          </a:p>
          <a:p>
            <a:pPr lvl="1" eaLnBrk="1" hangingPunct="1">
              <a:lnSpc>
                <a:spcPct val="80000"/>
              </a:lnSpc>
            </a:pPr>
            <a:endParaRPr lang="en-GB" altLang="en-US" sz="2400" dirty="0" smtClean="0"/>
          </a:p>
          <a:p>
            <a:pPr eaLnBrk="1" hangingPunct="1">
              <a:lnSpc>
                <a:spcPct val="80000"/>
              </a:lnSpc>
            </a:pPr>
            <a:r>
              <a:rPr lang="en-US" altLang="en-US" sz="2800" dirty="0" smtClean="0"/>
              <a:t>When Not?</a:t>
            </a:r>
            <a:endParaRPr lang="en-US" altLang="en-US" sz="2800" dirty="0" smtClean="0">
              <a:sym typeface="Wingdings" pitchFamily="2" charset="2"/>
            </a:endParaRPr>
          </a:p>
          <a:p>
            <a:pPr lvl="1" eaLnBrk="1" hangingPunct="1">
              <a:lnSpc>
                <a:spcPct val="80000"/>
              </a:lnSpc>
            </a:pPr>
            <a:r>
              <a:rPr lang="en-US" altLang="en-US" sz="2400" dirty="0" smtClean="0">
                <a:sym typeface="Wingdings" pitchFamily="2" charset="2"/>
              </a:rPr>
              <a:t>Financial Data</a:t>
            </a:r>
          </a:p>
          <a:p>
            <a:pPr lvl="1" eaLnBrk="1" hangingPunct="1">
              <a:lnSpc>
                <a:spcPct val="80000"/>
              </a:lnSpc>
            </a:pPr>
            <a:r>
              <a:rPr lang="en-US" altLang="en-US" sz="2400" dirty="0" smtClean="0">
                <a:sym typeface="Wingdings" pitchFamily="2" charset="2"/>
              </a:rPr>
              <a:t>Data requiring strict ACID compliance</a:t>
            </a:r>
            <a:endParaRPr lang="en-US" altLang="en-US" sz="2400" dirty="0">
              <a:sym typeface="Wingdings" pitchFamily="2" charset="2"/>
            </a:endParaRPr>
          </a:p>
          <a:p>
            <a:pPr lvl="1" eaLnBrk="1" hangingPunct="1">
              <a:lnSpc>
                <a:spcPct val="80000"/>
              </a:lnSpc>
            </a:pPr>
            <a:r>
              <a:rPr lang="en-US" altLang="it-IT" sz="2400" dirty="0" smtClean="0"/>
              <a:t>Business Critical Data</a:t>
            </a:r>
            <a:endParaRPr lang="en-US" altLang="it-IT" sz="2400" dirty="0"/>
          </a:p>
        </p:txBody>
      </p:sp>
    </p:spTree>
    <p:extLst>
      <p:ext uri="{BB962C8B-B14F-4D97-AF65-F5344CB8AC3E}">
        <p14:creationId xmlns:p14="http://schemas.microsoft.com/office/powerpoint/2010/main" val="34639453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Who is using them?</a:t>
            </a:r>
            <a:endParaRPr lang="en-US" dirty="0"/>
          </a:p>
        </p:txBody>
      </p:sp>
      <p:pic>
        <p:nvPicPr>
          <p:cNvPr id="5" name="Picture 1"/>
          <p:cNvPicPr>
            <a:picLocks noChangeArrowheads="1"/>
          </p:cNvPicPr>
          <p:nvPr/>
        </p:nvPicPr>
        <p:blipFill>
          <a:blip r:embed="rId2">
            <a:extLst>
              <a:ext uri="{28A0092B-C50C-407E-A947-70E740481C1C}">
                <a14:useLocalDpi xmlns:a14="http://schemas.microsoft.com/office/drawing/2010/main" val="0"/>
              </a:ext>
            </a:extLst>
          </a:blip>
          <a:srcRect t="16013"/>
          <a:stretch>
            <a:fillRect/>
          </a:stretch>
        </p:blipFill>
        <p:spPr bwMode="auto">
          <a:xfrm>
            <a:off x="630384" y="1470456"/>
            <a:ext cx="9876906" cy="5420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07429" y="2829933"/>
            <a:ext cx="10668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7652" y="4674957"/>
            <a:ext cx="1724025" cy="73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5429" y="5576974"/>
            <a:ext cx="1295400" cy="112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14785" y="1503706"/>
            <a:ext cx="2990272" cy="591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76650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3 Major papers for NoSQL</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95120" y="1393894"/>
            <a:ext cx="11125577" cy="4807402"/>
          </a:xfrm>
        </p:spPr>
        <p:txBody>
          <a:bodyPr/>
          <a:lstStyle/>
          <a:p>
            <a:pPr algn="just"/>
            <a:r>
              <a:rPr lang="en-US" altLang="it-IT" sz="2800" dirty="0"/>
              <a:t>Three major papers were the “seeds” of the NOSQL movement:</a:t>
            </a:r>
          </a:p>
          <a:p>
            <a:pPr lvl="1" algn="just"/>
            <a:r>
              <a:rPr lang="en-US" altLang="it-IT" sz="2400" dirty="0" err="1" smtClean="0"/>
              <a:t>BigTable</a:t>
            </a:r>
            <a:r>
              <a:rPr lang="en-US" altLang="it-IT" sz="2400" dirty="0" smtClean="0"/>
              <a:t> </a:t>
            </a:r>
            <a:r>
              <a:rPr lang="en-US" altLang="it-IT" sz="2400" dirty="0"/>
              <a:t>(Google)</a:t>
            </a:r>
          </a:p>
          <a:p>
            <a:pPr lvl="1" algn="just"/>
            <a:r>
              <a:rPr lang="en-US" altLang="it-IT" sz="2400" dirty="0" err="1"/>
              <a:t>DynamoDB</a:t>
            </a:r>
            <a:r>
              <a:rPr lang="en-US" altLang="it-IT" sz="2400" dirty="0"/>
              <a:t> (Amazon)</a:t>
            </a:r>
          </a:p>
          <a:p>
            <a:pPr lvl="2" algn="just"/>
            <a:r>
              <a:rPr lang="en-US" altLang="it-IT" sz="2200" dirty="0"/>
              <a:t>Ring partition and replication</a:t>
            </a:r>
          </a:p>
          <a:p>
            <a:pPr lvl="2" algn="just"/>
            <a:r>
              <a:rPr lang="en-US" altLang="it-IT" sz="2200" dirty="0"/>
              <a:t>Gossip protocol (discovery and error detection)</a:t>
            </a:r>
          </a:p>
          <a:p>
            <a:pPr lvl="2" algn="just"/>
            <a:r>
              <a:rPr lang="en-US" altLang="it-IT" sz="2200" dirty="0"/>
              <a:t>Distributed key-value data stores</a:t>
            </a:r>
          </a:p>
          <a:p>
            <a:pPr lvl="2" algn="just"/>
            <a:r>
              <a:rPr lang="en-US" altLang="it-IT" sz="2200" dirty="0"/>
              <a:t>Eventual consistency</a:t>
            </a:r>
          </a:p>
          <a:p>
            <a:pPr lvl="1" algn="just"/>
            <a:r>
              <a:rPr lang="en-US" altLang="it-IT" sz="2400" dirty="0"/>
              <a:t>CAP Theorem</a:t>
            </a:r>
          </a:p>
        </p:txBody>
      </p:sp>
    </p:spTree>
    <p:extLst>
      <p:ext uri="{BB962C8B-B14F-4D97-AF65-F5344CB8AC3E}">
        <p14:creationId xmlns:p14="http://schemas.microsoft.com/office/powerpoint/2010/main" val="1286461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The Perfect Storm</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95120" y="1393894"/>
            <a:ext cx="11042451" cy="4807402"/>
          </a:xfrm>
        </p:spPr>
        <p:txBody>
          <a:bodyPr/>
          <a:lstStyle/>
          <a:p>
            <a:pPr algn="just"/>
            <a:r>
              <a:rPr lang="en-US" altLang="en-US" sz="2800" dirty="0"/>
              <a:t>Large datasets, acceptance of alternatives, and dynamically-typed data has come together in a “perfect storm</a:t>
            </a:r>
            <a:r>
              <a:rPr lang="en-US" altLang="en-US" sz="2800" dirty="0" smtClean="0"/>
              <a:t>”</a:t>
            </a:r>
          </a:p>
          <a:p>
            <a:pPr algn="just"/>
            <a:endParaRPr lang="en-US" altLang="it-IT" sz="2800" dirty="0"/>
          </a:p>
          <a:p>
            <a:pPr algn="just"/>
            <a:r>
              <a:rPr lang="en-US" altLang="en-US" sz="2800" dirty="0"/>
              <a:t>Not a backlash against </a:t>
            </a:r>
            <a:r>
              <a:rPr lang="en-US" altLang="en-US" sz="2800" dirty="0" smtClean="0"/>
              <a:t>RDBMS</a:t>
            </a:r>
          </a:p>
          <a:p>
            <a:pPr algn="just"/>
            <a:endParaRPr lang="en-US" altLang="it-IT" sz="2800" dirty="0"/>
          </a:p>
          <a:p>
            <a:pPr algn="just"/>
            <a:r>
              <a:rPr lang="en-US" altLang="en-US" sz="2800" dirty="0"/>
              <a:t>SQL is a rich query language that cannot be rivaled by the current list of NOSQL offerings</a:t>
            </a:r>
            <a:endParaRPr lang="en-US" altLang="it-IT" sz="2800" dirty="0"/>
          </a:p>
        </p:txBody>
      </p:sp>
    </p:spTree>
    <p:extLst>
      <p:ext uri="{BB962C8B-B14F-4D97-AF65-F5344CB8AC3E}">
        <p14:creationId xmlns:p14="http://schemas.microsoft.com/office/powerpoint/2010/main" val="37882673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dirty="0" smtClean="0"/>
              <a:t>What is a schema-less data model?</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95121" y="1393894"/>
            <a:ext cx="6254319" cy="4807402"/>
          </a:xfrm>
        </p:spPr>
        <p:txBody>
          <a:bodyPr/>
          <a:lstStyle/>
          <a:p>
            <a:pPr algn="just"/>
            <a:r>
              <a:rPr lang="en-US" altLang="en-US" sz="2800" dirty="0" smtClean="0"/>
              <a:t>In relational databases:</a:t>
            </a:r>
          </a:p>
          <a:p>
            <a:pPr lvl="1" algn="just"/>
            <a:r>
              <a:rPr lang="en-US" altLang="it-IT" sz="2400" dirty="0" smtClean="0"/>
              <a:t>You cannot add a record which does not fit the schema</a:t>
            </a:r>
          </a:p>
          <a:p>
            <a:pPr lvl="1" algn="just"/>
            <a:r>
              <a:rPr lang="en-US" altLang="it-IT" sz="2400" dirty="0" smtClean="0"/>
              <a:t>You need to add NULLs to unused items in a row</a:t>
            </a:r>
          </a:p>
          <a:p>
            <a:pPr lvl="1" algn="just"/>
            <a:r>
              <a:rPr lang="en-US" altLang="it-IT" sz="2400" dirty="0" smtClean="0"/>
              <a:t>We should consider the datatypes. i.e. you cannot add a string to an integer field</a:t>
            </a:r>
          </a:p>
          <a:p>
            <a:pPr lvl="1" algn="just"/>
            <a:r>
              <a:rPr lang="en-US" altLang="it-IT" sz="2400" dirty="0" smtClean="0"/>
              <a:t>You cannot add multiple items in a field (You should create another table: primary key, foreign key, joins, normalization, … !!!)</a:t>
            </a:r>
            <a:endParaRPr lang="en-US" altLang="it-IT" sz="2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8989" y="1845944"/>
            <a:ext cx="4616951" cy="3507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04642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dirty="0" smtClean="0"/>
              <a:t>What is a schema-less data model?</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95121" y="1393894"/>
            <a:ext cx="6254319" cy="4807402"/>
          </a:xfrm>
        </p:spPr>
        <p:txBody>
          <a:bodyPr/>
          <a:lstStyle/>
          <a:p>
            <a:pPr algn="just"/>
            <a:r>
              <a:rPr lang="en-US" altLang="en-US" sz="2800" dirty="0" smtClean="0"/>
              <a:t>In NoSQL databases:</a:t>
            </a:r>
          </a:p>
          <a:p>
            <a:pPr lvl="1" algn="just"/>
            <a:r>
              <a:rPr lang="en-US" altLang="it-IT" sz="2400" dirty="0" smtClean="0"/>
              <a:t>There is no schema to consider</a:t>
            </a:r>
          </a:p>
          <a:p>
            <a:pPr lvl="1" algn="just"/>
            <a:r>
              <a:rPr lang="en-US" altLang="it-IT" sz="2400" dirty="0" smtClean="0"/>
              <a:t>There is no unused cell</a:t>
            </a:r>
          </a:p>
          <a:p>
            <a:pPr lvl="1" algn="just"/>
            <a:r>
              <a:rPr lang="en-US" altLang="it-IT" sz="2400" dirty="0" smtClean="0"/>
              <a:t>There is no data type (implicit)</a:t>
            </a:r>
          </a:p>
          <a:p>
            <a:pPr lvl="1" algn="just"/>
            <a:r>
              <a:rPr lang="en-US" altLang="it-IT" sz="2400" dirty="0" smtClean="0"/>
              <a:t>Most of the considerations are done in application layer</a:t>
            </a:r>
          </a:p>
          <a:p>
            <a:pPr lvl="1" algn="just"/>
            <a:r>
              <a:rPr lang="en-US" altLang="it-IT" sz="2400" dirty="0" smtClean="0"/>
              <a:t>We gather all items in an aggregate (document)</a:t>
            </a:r>
            <a:endParaRPr lang="en-US" altLang="it-IT" sz="24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3713" y="1720129"/>
            <a:ext cx="4708813" cy="389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65453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F9E844-B64B-4904-9ECC-846617DD7CFE}"/>
              </a:ext>
            </a:extLst>
          </p:cNvPr>
          <p:cNvSpPr>
            <a:spLocks noGrp="1"/>
          </p:cNvSpPr>
          <p:nvPr>
            <p:ph type="title"/>
          </p:nvPr>
        </p:nvSpPr>
        <p:spPr>
          <a:xfrm>
            <a:off x="1727200" y="365750"/>
            <a:ext cx="9550400" cy="1143000"/>
          </a:xfrm>
        </p:spPr>
        <p:txBody>
          <a:bodyPr/>
          <a:lstStyle/>
          <a:p>
            <a:r>
              <a:rPr lang="en-US" dirty="0" smtClean="0"/>
              <a:t>Aggregate Data Models</a:t>
            </a:r>
            <a:endParaRPr lang="en-US" dirty="0"/>
          </a:p>
        </p:txBody>
      </p:sp>
      <p:sp>
        <p:nvSpPr>
          <p:cNvPr id="3" name="Content Placeholder 2">
            <a:extLst>
              <a:ext uri="{FF2B5EF4-FFF2-40B4-BE49-F238E27FC236}">
                <a16:creationId xmlns:a16="http://schemas.microsoft.com/office/drawing/2014/main" xmlns="" id="{6A55D80C-9208-4881-A9E4-2B96C0A24EE9}"/>
              </a:ext>
            </a:extLst>
          </p:cNvPr>
          <p:cNvSpPr>
            <a:spLocks noGrp="1"/>
          </p:cNvSpPr>
          <p:nvPr>
            <p:ph idx="1"/>
          </p:nvPr>
        </p:nvSpPr>
        <p:spPr>
          <a:xfrm>
            <a:off x="780618" y="1385782"/>
            <a:ext cx="11089957" cy="4619171"/>
          </a:xfrm>
        </p:spPr>
        <p:txBody>
          <a:bodyPr/>
          <a:lstStyle/>
          <a:p>
            <a:pPr>
              <a:lnSpc>
                <a:spcPct val="150000"/>
              </a:lnSpc>
            </a:pPr>
            <a:r>
              <a:rPr lang="en-US" sz="2800" dirty="0" smtClean="0"/>
              <a:t>NoSQL databases are classified in four major data models:</a:t>
            </a:r>
          </a:p>
          <a:p>
            <a:pPr lvl="1"/>
            <a:r>
              <a:rPr lang="en-US" sz="2400" dirty="0"/>
              <a:t>Key-Value </a:t>
            </a:r>
            <a:r>
              <a:rPr lang="en-US" sz="2400" dirty="0" smtClean="0"/>
              <a:t>Stores</a:t>
            </a:r>
          </a:p>
          <a:p>
            <a:pPr lvl="1"/>
            <a:r>
              <a:rPr lang="en-US" sz="2400" dirty="0"/>
              <a:t>Column Databases </a:t>
            </a:r>
          </a:p>
          <a:p>
            <a:pPr lvl="1"/>
            <a:r>
              <a:rPr lang="en-US" sz="2400" dirty="0"/>
              <a:t>Graph Database</a:t>
            </a:r>
            <a:endParaRPr lang="en-US" sz="2400" dirty="0" smtClean="0"/>
          </a:p>
          <a:p>
            <a:pPr lvl="1"/>
            <a:r>
              <a:rPr lang="en-US" sz="2400" dirty="0" smtClean="0"/>
              <a:t>Document Databases</a:t>
            </a:r>
            <a:endParaRPr lang="en-US" sz="2400" dirty="0">
              <a:solidFill>
                <a:srgbClr val="FFC000"/>
              </a:solidFill>
            </a:endParaRPr>
          </a:p>
          <a:p>
            <a:pPr marL="457200" lvl="1" indent="0">
              <a:buNone/>
            </a:pPr>
            <a:endParaRPr lang="en-US" sz="2400" dirty="0">
              <a:solidFill>
                <a:srgbClr val="FFC000"/>
              </a:solidFill>
            </a:endParaRPr>
          </a:p>
          <a:p>
            <a:pPr marL="457200" lvl="1" indent="0">
              <a:buNone/>
            </a:pPr>
            <a:endParaRPr lang="en-US" sz="2400" dirty="0">
              <a:solidFill>
                <a:srgbClr val="FFC000"/>
              </a:solidFill>
            </a:endParaRPr>
          </a:p>
          <a:p>
            <a:pPr marL="0" indent="0">
              <a:buNone/>
            </a:pPr>
            <a:r>
              <a:rPr lang="en-US" sz="2400" dirty="0" smtClean="0">
                <a:solidFill>
                  <a:srgbClr val="FF0000"/>
                </a:solidFill>
              </a:rPr>
              <a:t>Each DB has its own query language</a:t>
            </a:r>
            <a:endParaRPr lang="en-US" sz="2400" dirty="0">
              <a:solidFill>
                <a:srgbClr val="FF0000"/>
              </a:solidFill>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183" y="2351981"/>
            <a:ext cx="5218055" cy="3882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28236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a:t>NoSQL: </a:t>
            </a:r>
            <a:r>
              <a:rPr lang="it-IT" altLang="it-IT" dirty="0" smtClean="0"/>
              <a:t>Aggregate</a:t>
            </a:r>
            <a:endParaRPr lang="it-IT" altLang="it-IT" dirty="0"/>
          </a:p>
        </p:txBody>
      </p:sp>
      <p:sp>
        <p:nvSpPr>
          <p:cNvPr id="19459" name="Content Placeholder 2">
            <a:extLst>
              <a:ext uri="{FF2B5EF4-FFF2-40B4-BE49-F238E27FC236}">
                <a16:creationId xmlns:a16="http://schemas.microsoft.com/office/drawing/2014/main" xmlns="" id="{DDFD78C0-22AE-430A-A115-DEAEFD2AD246}"/>
              </a:ext>
            </a:extLst>
          </p:cNvPr>
          <p:cNvSpPr>
            <a:spLocks noGrp="1" noChangeArrowheads="1"/>
          </p:cNvSpPr>
          <p:nvPr>
            <p:ph idx="1"/>
          </p:nvPr>
        </p:nvSpPr>
        <p:spPr>
          <a:xfrm>
            <a:off x="653062" y="1423062"/>
            <a:ext cx="11267389" cy="5306329"/>
          </a:xfrm>
        </p:spPr>
        <p:txBody>
          <a:bodyPr/>
          <a:lstStyle/>
          <a:p>
            <a:pPr algn="just">
              <a:lnSpc>
                <a:spcPct val="90000"/>
              </a:lnSpc>
              <a:buFontTx/>
              <a:buChar char="•"/>
            </a:pPr>
            <a:r>
              <a:rPr lang="en-US" altLang="it-IT" sz="2600" b="1" dirty="0"/>
              <a:t>The relational model divides the information </a:t>
            </a:r>
            <a:r>
              <a:rPr lang="en-US" altLang="it-IT" sz="2600" dirty="0"/>
              <a:t>that we want to store </a:t>
            </a:r>
            <a:r>
              <a:rPr lang="en-US" altLang="it-IT" sz="2600" b="1" dirty="0"/>
              <a:t>into tuples </a:t>
            </a:r>
            <a:r>
              <a:rPr lang="en-US" altLang="it-IT" sz="2600" dirty="0"/>
              <a:t>(rows): this is a very simple structure for data </a:t>
            </a:r>
            <a:endParaRPr lang="en-US" altLang="it-IT" sz="2600" dirty="0" smtClean="0"/>
          </a:p>
          <a:p>
            <a:pPr algn="just">
              <a:lnSpc>
                <a:spcPct val="90000"/>
              </a:lnSpc>
              <a:buFontTx/>
              <a:buChar char="•"/>
            </a:pPr>
            <a:endParaRPr lang="en-US" altLang="it-IT" sz="1200" dirty="0"/>
          </a:p>
          <a:p>
            <a:pPr algn="just">
              <a:lnSpc>
                <a:spcPct val="90000"/>
              </a:lnSpc>
              <a:buFontTx/>
              <a:buChar char="•"/>
            </a:pPr>
            <a:r>
              <a:rPr lang="en-US" altLang="it-IT" sz="2600" b="1" dirty="0"/>
              <a:t>Aggregate orientation </a:t>
            </a:r>
            <a:r>
              <a:rPr lang="en-US" altLang="it-IT" sz="2600" dirty="0"/>
              <a:t>takes a different approach. It recognizes that often you want to operate on data in units that have a more complex structure</a:t>
            </a:r>
          </a:p>
          <a:p>
            <a:pPr algn="just">
              <a:lnSpc>
                <a:spcPct val="90000"/>
              </a:lnSpc>
              <a:buFontTx/>
              <a:buChar char="•"/>
            </a:pPr>
            <a:endParaRPr lang="en-US" altLang="it-IT" sz="1200" dirty="0" smtClean="0"/>
          </a:p>
          <a:p>
            <a:pPr algn="just">
              <a:lnSpc>
                <a:spcPct val="90000"/>
              </a:lnSpc>
              <a:buFontTx/>
              <a:buChar char="•"/>
            </a:pPr>
            <a:r>
              <a:rPr lang="en-US" altLang="it-IT" sz="2600" dirty="0" smtClean="0"/>
              <a:t>It </a:t>
            </a:r>
            <a:r>
              <a:rPr lang="en-US" altLang="it-IT" sz="2600" dirty="0"/>
              <a:t>can be handy to think in terms of a complex record that allows lists and other record structures to be nested inside </a:t>
            </a:r>
            <a:r>
              <a:rPr lang="en-US" altLang="it-IT" sz="2600" dirty="0" smtClean="0"/>
              <a:t>it</a:t>
            </a:r>
          </a:p>
          <a:p>
            <a:pPr algn="just">
              <a:lnSpc>
                <a:spcPct val="90000"/>
              </a:lnSpc>
              <a:buFontTx/>
              <a:buChar char="•"/>
            </a:pPr>
            <a:endParaRPr lang="en-US" altLang="it-IT" sz="1200" dirty="0" smtClean="0"/>
          </a:p>
          <a:p>
            <a:pPr algn="just">
              <a:lnSpc>
                <a:spcPct val="90000"/>
              </a:lnSpc>
              <a:buFontTx/>
              <a:buChar char="•"/>
            </a:pPr>
            <a:r>
              <a:rPr lang="en-US" altLang="it-IT" sz="2600" dirty="0" smtClean="0"/>
              <a:t>As we will </a:t>
            </a:r>
            <a:r>
              <a:rPr lang="en-US" altLang="it-IT" sz="2600" dirty="0"/>
              <a:t>see, key-value, document, and column-family databases all make use of this more complex record</a:t>
            </a:r>
          </a:p>
          <a:p>
            <a:pPr algn="just">
              <a:lnSpc>
                <a:spcPct val="90000"/>
              </a:lnSpc>
              <a:buFontTx/>
              <a:buChar char="•"/>
            </a:pPr>
            <a:endParaRPr lang="en-US" altLang="it-IT" sz="1200" dirty="0" smtClean="0"/>
          </a:p>
          <a:p>
            <a:pPr algn="just">
              <a:lnSpc>
                <a:spcPct val="90000"/>
              </a:lnSpc>
              <a:buFontTx/>
              <a:buChar char="•"/>
            </a:pPr>
            <a:r>
              <a:rPr lang="en-US" altLang="it-IT" sz="2600" dirty="0" smtClean="0"/>
              <a:t>However</a:t>
            </a:r>
            <a:r>
              <a:rPr lang="en-US" altLang="it-IT" sz="2600" dirty="0"/>
              <a:t>, there is no common term for this complex record; we use here the term </a:t>
            </a:r>
            <a:r>
              <a:rPr lang="en-US" altLang="it-IT" sz="2600" b="1" dirty="0"/>
              <a:t>aggregate</a:t>
            </a:r>
          </a:p>
          <a:p>
            <a:pPr algn="just">
              <a:lnSpc>
                <a:spcPct val="90000"/>
              </a:lnSpc>
              <a:buFontTx/>
              <a:buChar char="•"/>
            </a:pPr>
            <a:endParaRPr lang="en-US" altLang="it-IT"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The Relational Model</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299861"/>
            <a:ext cx="10967755" cy="5392057"/>
          </a:xfrm>
        </p:spPr>
        <p:txBody>
          <a:bodyPr/>
          <a:lstStyle/>
          <a:p>
            <a:pPr algn="just"/>
            <a:r>
              <a:rPr lang="en-GB" altLang="it-IT" sz="2400" dirty="0" smtClean="0"/>
              <a:t>E. F. </a:t>
            </a:r>
            <a:r>
              <a:rPr lang="en-GB" altLang="it-IT" sz="2400" dirty="0" err="1" smtClean="0"/>
              <a:t>Codd</a:t>
            </a:r>
            <a:r>
              <a:rPr lang="en-GB" altLang="it-IT" sz="2400" dirty="0" smtClean="0"/>
              <a:t>, a British computer scientist </a:t>
            </a:r>
            <a:r>
              <a:rPr lang="en-US" altLang="it-IT" sz="2400" dirty="0" smtClean="0"/>
              <a:t>developed the relational model while at IBM San Jose Research Laboratory</a:t>
            </a:r>
          </a:p>
          <a:p>
            <a:pPr marL="457200" lvl="1" indent="0" algn="just">
              <a:buNone/>
            </a:pPr>
            <a:endParaRPr lang="en-US" altLang="it-IT" sz="2200" dirty="0" smtClean="0"/>
          </a:p>
          <a:p>
            <a:pPr lvl="1" algn="just"/>
            <a:endParaRPr lang="en-GB" altLang="it-IT" sz="1000" dirty="0"/>
          </a:p>
          <a:p>
            <a:pPr algn="just"/>
            <a:r>
              <a:rPr lang="en-US" altLang="it-IT" sz="2400" dirty="0"/>
              <a:t>“A Relational Model of Data for Large Shared Data Banks,” E.F. </a:t>
            </a:r>
            <a:r>
              <a:rPr lang="en-US" altLang="it-IT" sz="2400" dirty="0" err="1"/>
              <a:t>Codd</a:t>
            </a:r>
            <a:r>
              <a:rPr lang="en-US" altLang="it-IT" sz="2400" dirty="0"/>
              <a:t>, Communications of the ACM, Vol. 13, No. 6, June, 1970.</a:t>
            </a:r>
          </a:p>
          <a:p>
            <a:pPr algn="just"/>
            <a:endParaRPr lang="en-US" altLang="it-IT" sz="2400" dirty="0"/>
          </a:p>
          <a:p>
            <a:pPr algn="just"/>
            <a:r>
              <a:rPr lang="en-US" altLang="it-IT" sz="2400" dirty="0"/>
              <a:t>“Further Normalization of the Data Base Relational Model,” E.F. </a:t>
            </a:r>
            <a:r>
              <a:rPr lang="en-US" altLang="it-IT" sz="2400" dirty="0" err="1"/>
              <a:t>Codd</a:t>
            </a:r>
            <a:r>
              <a:rPr lang="en-US" altLang="it-IT" sz="2400" dirty="0"/>
              <a:t>, Data Base Systems, Proceedings of 6th Courant Computer Science Symposium, May, 1971.</a:t>
            </a:r>
          </a:p>
          <a:p>
            <a:pPr algn="just"/>
            <a:endParaRPr lang="en-US" altLang="it-IT" sz="2400" dirty="0"/>
          </a:p>
          <a:p>
            <a:pPr algn="just"/>
            <a:r>
              <a:rPr lang="en-US" altLang="it-IT" sz="2400" dirty="0"/>
              <a:t>“Relational Completeness of Data Base Sublanguages,” E.F. </a:t>
            </a:r>
            <a:r>
              <a:rPr lang="en-US" altLang="it-IT" sz="2400" dirty="0" err="1"/>
              <a:t>Codd</a:t>
            </a:r>
            <a:r>
              <a:rPr lang="en-US" altLang="it-IT" sz="2400" dirty="0"/>
              <a:t>, Data Base Systems, Proceedings of 6th Courant Computer Science Symposium, May, 1971.</a:t>
            </a:r>
          </a:p>
          <a:p>
            <a:pPr marL="0" indent="-400050"/>
            <a:endParaRPr lang="en-US" sz="2400" dirty="0"/>
          </a:p>
        </p:txBody>
      </p:sp>
    </p:spTree>
    <p:extLst>
      <p:ext uri="{BB962C8B-B14F-4D97-AF65-F5344CB8AC3E}">
        <p14:creationId xmlns:p14="http://schemas.microsoft.com/office/powerpoint/2010/main" val="13310020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Key-Value Store</a:t>
            </a:r>
            <a:endParaRPr lang="it-IT" altLang="it-IT" dirty="0"/>
          </a:p>
        </p:txBody>
      </p:sp>
      <p:sp>
        <p:nvSpPr>
          <p:cNvPr id="19459" name="Content Placeholder 2">
            <a:extLst>
              <a:ext uri="{FF2B5EF4-FFF2-40B4-BE49-F238E27FC236}">
                <a16:creationId xmlns:a16="http://schemas.microsoft.com/office/drawing/2014/main" xmlns="" id="{DDFD78C0-22AE-430A-A115-DEAEFD2AD246}"/>
              </a:ext>
            </a:extLst>
          </p:cNvPr>
          <p:cNvSpPr>
            <a:spLocks noGrp="1" noChangeArrowheads="1"/>
          </p:cNvSpPr>
          <p:nvPr>
            <p:ph idx="1"/>
          </p:nvPr>
        </p:nvSpPr>
        <p:spPr>
          <a:xfrm>
            <a:off x="653062" y="1423062"/>
            <a:ext cx="11267389" cy="5306329"/>
          </a:xfrm>
        </p:spPr>
        <p:txBody>
          <a:bodyPr/>
          <a:lstStyle/>
          <a:p>
            <a:pPr algn="just">
              <a:lnSpc>
                <a:spcPct val="90000"/>
              </a:lnSpc>
              <a:buFontTx/>
              <a:buChar char="•"/>
            </a:pPr>
            <a:r>
              <a:rPr lang="en-US" altLang="it-IT" sz="2600" dirty="0"/>
              <a:t>Key-value stores are the simplest NoSQL databases. Every single item in </a:t>
            </a:r>
            <a:r>
              <a:rPr lang="en-US" altLang="it-IT" sz="2600" dirty="0" smtClean="0"/>
              <a:t>database </a:t>
            </a:r>
            <a:r>
              <a:rPr lang="en-US" altLang="it-IT" sz="2600" dirty="0"/>
              <a:t>is stored as an attribute name </a:t>
            </a:r>
            <a:r>
              <a:rPr lang="en-US" altLang="it-IT" sz="2600" dirty="0" smtClean="0"/>
              <a:t>('key</a:t>
            </a:r>
            <a:r>
              <a:rPr lang="en-US" altLang="it-IT" sz="2600" dirty="0"/>
              <a:t>'), together with its value.</a:t>
            </a:r>
          </a:p>
          <a:p>
            <a:pPr algn="just">
              <a:lnSpc>
                <a:spcPct val="90000"/>
              </a:lnSpc>
              <a:buFontTx/>
              <a:buChar char="•"/>
            </a:pPr>
            <a:r>
              <a:rPr lang="en-US" altLang="it-IT" sz="2600" dirty="0" smtClean="0"/>
              <a:t>Focuses on scaling to huge amounts of data</a:t>
            </a:r>
          </a:p>
          <a:p>
            <a:pPr algn="just">
              <a:lnSpc>
                <a:spcPct val="90000"/>
              </a:lnSpc>
              <a:buFontTx/>
              <a:buChar char="•"/>
            </a:pPr>
            <a:r>
              <a:rPr lang="en-US" altLang="it-IT" sz="2600" dirty="0" smtClean="0"/>
              <a:t>Designed to handle massive load</a:t>
            </a:r>
          </a:p>
          <a:p>
            <a:pPr algn="just">
              <a:lnSpc>
                <a:spcPct val="90000"/>
              </a:lnSpc>
              <a:buFontTx/>
              <a:buChar char="•"/>
            </a:pPr>
            <a:r>
              <a:rPr lang="en-US" altLang="it-IT" sz="2600" dirty="0" smtClean="0"/>
              <a:t>Based on Amazon’s dynamo paper</a:t>
            </a:r>
          </a:p>
          <a:p>
            <a:pPr marL="0" indent="0" algn="just">
              <a:lnSpc>
                <a:spcPct val="90000"/>
              </a:lnSpc>
              <a:buNone/>
            </a:pPr>
            <a:endParaRPr lang="en-US" altLang="it-IT" sz="2600" dirty="0" smtClean="0"/>
          </a:p>
          <a:p>
            <a:pPr algn="just">
              <a:lnSpc>
                <a:spcPct val="90000"/>
              </a:lnSpc>
              <a:buFontTx/>
              <a:buChar char="•"/>
            </a:pPr>
            <a:r>
              <a:rPr lang="en-US" altLang="it-IT" sz="2600" dirty="0" smtClean="0"/>
              <a:t>Example: (</a:t>
            </a:r>
            <a:r>
              <a:rPr lang="en-US" altLang="it-IT" sz="2600" dirty="0" err="1" smtClean="0"/>
              <a:t>DynamoDB</a:t>
            </a:r>
            <a:r>
              <a:rPr lang="en-US" altLang="it-IT" sz="2600" dirty="0" smtClean="0"/>
              <a:t>)</a:t>
            </a:r>
          </a:p>
          <a:p>
            <a:pPr lvl="1" algn="just">
              <a:lnSpc>
                <a:spcPct val="90000"/>
              </a:lnSpc>
              <a:buFontTx/>
              <a:buChar char="•"/>
            </a:pPr>
            <a:r>
              <a:rPr lang="en-US" altLang="it-IT" sz="2400" i="1" dirty="0" smtClean="0"/>
              <a:t>Items </a:t>
            </a:r>
            <a:r>
              <a:rPr lang="en-US" altLang="it-IT" sz="2400" dirty="0" smtClean="0"/>
              <a:t>having one or more attributes (name, value)</a:t>
            </a:r>
          </a:p>
          <a:p>
            <a:pPr lvl="1" algn="just">
              <a:lnSpc>
                <a:spcPct val="90000"/>
              </a:lnSpc>
              <a:buFontTx/>
              <a:buChar char="•"/>
            </a:pPr>
            <a:r>
              <a:rPr lang="en-US" altLang="it-IT" sz="2400" dirty="0" smtClean="0"/>
              <a:t>An </a:t>
            </a:r>
            <a:r>
              <a:rPr lang="en-US" altLang="it-IT" sz="2400" i="1" dirty="0" smtClean="0"/>
              <a:t>attribute </a:t>
            </a:r>
            <a:r>
              <a:rPr lang="en-US" altLang="it-IT" sz="2400" dirty="0" smtClean="0"/>
              <a:t>can be single-valued or multi-valued like set</a:t>
            </a:r>
          </a:p>
          <a:p>
            <a:pPr lvl="1" algn="just">
              <a:lnSpc>
                <a:spcPct val="90000"/>
              </a:lnSpc>
              <a:buFontTx/>
              <a:buChar char="•"/>
            </a:pPr>
            <a:r>
              <a:rPr lang="en-US" altLang="it-IT" sz="2400" dirty="0" smtClean="0"/>
              <a:t>Items are combined into a table</a:t>
            </a:r>
          </a:p>
          <a:p>
            <a:pPr lvl="1" algn="just">
              <a:lnSpc>
                <a:spcPct val="90000"/>
              </a:lnSpc>
              <a:buFontTx/>
              <a:buChar char="•"/>
            </a:pPr>
            <a:r>
              <a:rPr lang="it-IT" sz="2400" dirty="0"/>
              <a:t>You can store whatever you like in </a:t>
            </a:r>
            <a:r>
              <a:rPr lang="it-IT" sz="2400" dirty="0" smtClean="0"/>
              <a:t>values</a:t>
            </a:r>
          </a:p>
          <a:p>
            <a:pPr lvl="2" algn="just">
              <a:lnSpc>
                <a:spcPct val="90000"/>
              </a:lnSpc>
            </a:pPr>
            <a:r>
              <a:rPr lang="it-IT" sz="2000" dirty="0"/>
              <a:t>It is the responsibility of the application to understand what was stored</a:t>
            </a:r>
            <a:endParaRPr lang="en-US" altLang="it-IT" sz="2000" dirty="0"/>
          </a:p>
        </p:txBody>
      </p:sp>
    </p:spTree>
    <p:extLst>
      <p:ext uri="{BB962C8B-B14F-4D97-AF65-F5344CB8AC3E}">
        <p14:creationId xmlns:p14="http://schemas.microsoft.com/office/powerpoint/2010/main" val="24855450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Key-Value Store</a:t>
            </a:r>
            <a:endParaRPr lang="it-IT" altLang="it-IT" dirty="0"/>
          </a:p>
        </p:txBody>
      </p:sp>
      <p:sp>
        <p:nvSpPr>
          <p:cNvPr id="19459" name="Content Placeholder 2">
            <a:extLst>
              <a:ext uri="{FF2B5EF4-FFF2-40B4-BE49-F238E27FC236}">
                <a16:creationId xmlns:a16="http://schemas.microsoft.com/office/drawing/2014/main" xmlns="" id="{DDFD78C0-22AE-430A-A115-DEAEFD2AD246}"/>
              </a:ext>
            </a:extLst>
          </p:cNvPr>
          <p:cNvSpPr>
            <a:spLocks noGrp="1" noChangeArrowheads="1"/>
          </p:cNvSpPr>
          <p:nvPr>
            <p:ph idx="1"/>
          </p:nvPr>
        </p:nvSpPr>
        <p:spPr>
          <a:xfrm>
            <a:off x="653062" y="1423062"/>
            <a:ext cx="6683091" cy="5306329"/>
          </a:xfrm>
        </p:spPr>
        <p:txBody>
          <a:bodyPr/>
          <a:lstStyle/>
          <a:p>
            <a:pPr algn="just">
              <a:lnSpc>
                <a:spcPct val="90000"/>
              </a:lnSpc>
              <a:buFontTx/>
              <a:buChar char="•"/>
            </a:pPr>
            <a:r>
              <a:rPr lang="en-US" altLang="it-IT" sz="2600" dirty="0" smtClean="0"/>
              <a:t>Main Idea is to use hash table</a:t>
            </a:r>
          </a:p>
          <a:p>
            <a:pPr algn="just">
              <a:lnSpc>
                <a:spcPct val="90000"/>
              </a:lnSpc>
              <a:buFontTx/>
              <a:buChar char="•"/>
            </a:pPr>
            <a:r>
              <a:rPr lang="en-US" altLang="it-IT" sz="2600" dirty="0" smtClean="0"/>
              <a:t>Access data (values) by strings call keys</a:t>
            </a:r>
          </a:p>
          <a:p>
            <a:pPr algn="just">
              <a:lnSpc>
                <a:spcPct val="90000"/>
              </a:lnSpc>
              <a:buFontTx/>
              <a:buChar char="•"/>
            </a:pPr>
            <a:r>
              <a:rPr lang="en-US" altLang="it-IT" sz="2600" dirty="0" smtClean="0"/>
              <a:t>Data has no required format</a:t>
            </a:r>
          </a:p>
          <a:p>
            <a:pPr algn="just">
              <a:lnSpc>
                <a:spcPct val="90000"/>
              </a:lnSpc>
              <a:buFontTx/>
              <a:buChar char="•"/>
            </a:pPr>
            <a:r>
              <a:rPr lang="en-US" altLang="it-IT" sz="2600" dirty="0" smtClean="0"/>
              <a:t>Data may have any format</a:t>
            </a:r>
          </a:p>
          <a:p>
            <a:pPr algn="just">
              <a:lnSpc>
                <a:spcPct val="90000"/>
              </a:lnSpc>
              <a:buFontTx/>
              <a:buChar char="•"/>
            </a:pPr>
            <a:r>
              <a:rPr lang="en-US" altLang="it-IT" sz="2600" dirty="0" smtClean="0"/>
              <a:t>Data Model: (key, value) pairs</a:t>
            </a:r>
          </a:p>
          <a:p>
            <a:pPr algn="just">
              <a:lnSpc>
                <a:spcPct val="90000"/>
              </a:lnSpc>
              <a:buFontTx/>
              <a:buChar char="•"/>
            </a:pPr>
            <a:endParaRPr lang="en-US" altLang="it-IT" sz="1200" dirty="0"/>
          </a:p>
          <a:p>
            <a:pPr algn="just">
              <a:lnSpc>
                <a:spcPct val="90000"/>
              </a:lnSpc>
              <a:buFontTx/>
              <a:buChar char="•"/>
            </a:pPr>
            <a:r>
              <a:rPr lang="en-US" altLang="it-IT" sz="2600" dirty="0" smtClean="0"/>
              <a:t>Basic Operations</a:t>
            </a:r>
          </a:p>
          <a:p>
            <a:pPr lvl="1" algn="just">
              <a:lnSpc>
                <a:spcPct val="90000"/>
              </a:lnSpc>
              <a:buFontTx/>
              <a:buChar char="•"/>
            </a:pPr>
            <a:r>
              <a:rPr lang="en-US" altLang="it-IT" sz="2400" dirty="0" smtClean="0"/>
              <a:t>Insert(key, value)</a:t>
            </a:r>
          </a:p>
          <a:p>
            <a:pPr lvl="1" algn="just">
              <a:lnSpc>
                <a:spcPct val="90000"/>
              </a:lnSpc>
              <a:buFontTx/>
              <a:buChar char="•"/>
            </a:pPr>
            <a:r>
              <a:rPr lang="en-US" altLang="it-IT" sz="2400" dirty="0" smtClean="0"/>
              <a:t>Fetch(key)</a:t>
            </a:r>
          </a:p>
          <a:p>
            <a:pPr lvl="1" algn="just">
              <a:lnSpc>
                <a:spcPct val="90000"/>
              </a:lnSpc>
              <a:buFontTx/>
              <a:buChar char="•"/>
            </a:pPr>
            <a:r>
              <a:rPr lang="en-US" altLang="it-IT" sz="2400" dirty="0" smtClean="0"/>
              <a:t>Delete(key)</a:t>
            </a:r>
          </a:p>
          <a:p>
            <a:pPr lvl="1" algn="just">
              <a:lnSpc>
                <a:spcPct val="90000"/>
              </a:lnSpc>
              <a:buFontTx/>
              <a:buChar char="•"/>
            </a:pPr>
            <a:r>
              <a:rPr lang="en-US" altLang="it-IT" sz="2400" dirty="0" smtClean="0"/>
              <a:t>Execute(key, operation, parameters)</a:t>
            </a:r>
          </a:p>
          <a:p>
            <a:pPr lvl="2" algn="just">
              <a:lnSpc>
                <a:spcPct val="90000"/>
              </a:lnSpc>
            </a:pPr>
            <a:r>
              <a:rPr lang="en-US" altLang="en-US" sz="2000" dirty="0"/>
              <a:t>invoke an operation to the value (given its key) which is a special data structure (e.g. List, Set, Map .... </a:t>
            </a:r>
            <a:r>
              <a:rPr lang="en-US" altLang="en-US" sz="2000" dirty="0" err="1"/>
              <a:t>etc</a:t>
            </a:r>
            <a:r>
              <a:rPr lang="en-US" altLang="en-US" sz="2000" dirty="0"/>
              <a:t>)</a:t>
            </a:r>
            <a:endParaRPr lang="en-US" altLang="it-IT"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653" y="1026966"/>
            <a:ext cx="4328702" cy="3179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2055" y="4624050"/>
            <a:ext cx="3609897" cy="2051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35120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Key-Value Store</a:t>
            </a:r>
            <a:endParaRPr lang="it-IT" altLang="it-IT" dirty="0"/>
          </a:p>
        </p:txBody>
      </p:sp>
      <p:sp>
        <p:nvSpPr>
          <p:cNvPr id="19459" name="Content Placeholder 2">
            <a:extLst>
              <a:ext uri="{FF2B5EF4-FFF2-40B4-BE49-F238E27FC236}">
                <a16:creationId xmlns:a16="http://schemas.microsoft.com/office/drawing/2014/main" xmlns="" id="{DDFD78C0-22AE-430A-A115-DEAEFD2AD246}"/>
              </a:ext>
            </a:extLst>
          </p:cNvPr>
          <p:cNvSpPr>
            <a:spLocks noGrp="1" noChangeArrowheads="1"/>
          </p:cNvSpPr>
          <p:nvPr>
            <p:ph idx="1"/>
          </p:nvPr>
        </p:nvSpPr>
        <p:spPr>
          <a:xfrm>
            <a:off x="653062" y="1423062"/>
            <a:ext cx="10918254" cy="5306329"/>
          </a:xfrm>
        </p:spPr>
        <p:txBody>
          <a:bodyPr/>
          <a:lstStyle/>
          <a:p>
            <a:pPr algn="just">
              <a:lnSpc>
                <a:spcPct val="90000"/>
              </a:lnSpc>
              <a:buFontTx/>
              <a:buChar char="•"/>
            </a:pPr>
            <a:r>
              <a:rPr lang="en-US" altLang="it-IT" sz="2600" dirty="0" smtClean="0"/>
              <a:t>Pros:</a:t>
            </a:r>
          </a:p>
          <a:p>
            <a:pPr lvl="1" algn="just">
              <a:lnSpc>
                <a:spcPct val="90000"/>
              </a:lnSpc>
              <a:buFontTx/>
              <a:buChar char="•"/>
            </a:pPr>
            <a:r>
              <a:rPr lang="en-US" altLang="it-IT" sz="2200" dirty="0" smtClean="0"/>
              <a:t>Very fast</a:t>
            </a:r>
          </a:p>
          <a:p>
            <a:pPr lvl="1" algn="just">
              <a:lnSpc>
                <a:spcPct val="90000"/>
              </a:lnSpc>
              <a:buFontTx/>
              <a:buChar char="•"/>
            </a:pPr>
            <a:r>
              <a:rPr lang="en-US" altLang="it-IT" sz="2200" dirty="0" smtClean="0"/>
              <a:t>Very scalable (horizontally distributed to nodes based on key)</a:t>
            </a:r>
          </a:p>
          <a:p>
            <a:pPr lvl="1" algn="just">
              <a:lnSpc>
                <a:spcPct val="90000"/>
              </a:lnSpc>
              <a:buFontTx/>
              <a:buChar char="•"/>
            </a:pPr>
            <a:r>
              <a:rPr lang="en-US" altLang="it-IT" sz="2200" dirty="0" smtClean="0"/>
              <a:t>Simple data model</a:t>
            </a:r>
          </a:p>
          <a:p>
            <a:pPr lvl="1" algn="just">
              <a:lnSpc>
                <a:spcPct val="90000"/>
              </a:lnSpc>
              <a:buFontTx/>
              <a:buChar char="•"/>
            </a:pPr>
            <a:r>
              <a:rPr lang="en-US" altLang="it-IT" sz="2200" dirty="0" smtClean="0"/>
              <a:t>Eventual consistency</a:t>
            </a:r>
          </a:p>
          <a:p>
            <a:pPr lvl="1" algn="just">
              <a:lnSpc>
                <a:spcPct val="90000"/>
              </a:lnSpc>
              <a:buFontTx/>
              <a:buChar char="•"/>
            </a:pPr>
            <a:r>
              <a:rPr lang="en-US" altLang="it-IT" sz="2200" dirty="0" smtClean="0"/>
              <a:t>Fault-tolerance</a:t>
            </a:r>
          </a:p>
          <a:p>
            <a:pPr algn="just">
              <a:lnSpc>
                <a:spcPct val="90000"/>
              </a:lnSpc>
              <a:buFontTx/>
              <a:buChar char="•"/>
            </a:pPr>
            <a:endParaRPr lang="en-US" altLang="it-IT" sz="2600" dirty="0"/>
          </a:p>
          <a:p>
            <a:pPr algn="just">
              <a:lnSpc>
                <a:spcPct val="90000"/>
              </a:lnSpc>
              <a:buFontTx/>
              <a:buChar char="•"/>
            </a:pPr>
            <a:r>
              <a:rPr lang="en-US" altLang="it-IT" sz="2600" dirty="0" smtClean="0"/>
              <a:t>Cons:</a:t>
            </a:r>
          </a:p>
          <a:p>
            <a:pPr lvl="1" algn="just">
              <a:lnSpc>
                <a:spcPct val="90000"/>
              </a:lnSpc>
              <a:buFontTx/>
              <a:buChar char="•"/>
            </a:pPr>
            <a:r>
              <a:rPr lang="en-US" altLang="it-IT" sz="2200" dirty="0" smtClean="0"/>
              <a:t>Cannot model more complex data structure such as objects</a:t>
            </a:r>
          </a:p>
        </p:txBody>
      </p:sp>
    </p:spTree>
    <p:extLst>
      <p:ext uri="{BB962C8B-B14F-4D97-AF65-F5344CB8AC3E}">
        <p14:creationId xmlns:p14="http://schemas.microsoft.com/office/powerpoint/2010/main" val="109604642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Key-Value Store</a:t>
            </a:r>
            <a:endParaRPr lang="it-IT" altLang="it-IT" dirty="0"/>
          </a:p>
        </p:txBody>
      </p:sp>
      <p:graphicFrame>
        <p:nvGraphicFramePr>
          <p:cNvPr id="5" name="Group 46"/>
          <p:cNvGraphicFramePr>
            <a:graphicFrameLocks noGrp="1"/>
          </p:cNvGraphicFramePr>
          <p:nvPr>
            <p:extLst>
              <p:ext uri="{D42A27DB-BD31-4B8C-83A1-F6EECF244321}">
                <p14:modId xmlns:p14="http://schemas.microsoft.com/office/powerpoint/2010/main" val="3662105323"/>
              </p:ext>
            </p:extLst>
          </p:nvPr>
        </p:nvGraphicFramePr>
        <p:xfrm>
          <a:off x="457200" y="1905000"/>
          <a:ext cx="11430000" cy="4292601"/>
        </p:xfrm>
        <a:graphic>
          <a:graphicData uri="http://schemas.openxmlformats.org/drawingml/2006/table">
            <a:tbl>
              <a:tblPr/>
              <a:tblGrid>
                <a:gridCol w="1404851"/>
                <a:gridCol w="1629294"/>
                <a:gridCol w="4489731"/>
                <a:gridCol w="3906124"/>
              </a:tblGrid>
              <a:tr h="307942">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1" i="0" u="none" strike="noStrike" cap="none" normalizeH="0" baseline="0" dirty="0" smtClean="0">
                          <a:ln>
                            <a:noFill/>
                          </a:ln>
                          <a:solidFill>
                            <a:srgbClr val="000000"/>
                          </a:solidFill>
                          <a:effectLst/>
                          <a:latin typeface="Arial" charset="0"/>
                          <a:cs typeface="Arial" charset="0"/>
                        </a:rPr>
                        <a:t>Name</a:t>
                      </a:r>
                      <a:endParaRPr kumimoji="0" lang="cs-CZ" sz="1600" b="1" i="0" u="none" strike="noStrike" cap="none" normalizeH="0" baseline="0" dirty="0" smtClean="0">
                        <a:ln>
                          <a:noFill/>
                        </a:ln>
                        <a:solidFill>
                          <a:srgbClr val="000000"/>
                        </a:solidFill>
                        <a:effectLst/>
                        <a:latin typeface="Arial" charset="0"/>
                        <a:cs typeface="Arial"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tab pos="644525" algn="l"/>
                        </a:tabLst>
                      </a:pPr>
                      <a:r>
                        <a:rPr kumimoji="0" lang="en-US" sz="1600" b="1" i="0" u="none" strike="noStrike" cap="none" normalizeH="0" baseline="0" smtClean="0">
                          <a:ln>
                            <a:noFill/>
                          </a:ln>
                          <a:solidFill>
                            <a:srgbClr val="000000"/>
                          </a:solidFill>
                          <a:effectLst/>
                          <a:latin typeface="Arial" charset="0"/>
                          <a:cs typeface="Arial" charset="0"/>
                        </a:rPr>
                        <a:t>Producer</a:t>
                      </a:r>
                      <a:endParaRPr kumimoji="0" lang="cs-CZ" sz="1600" b="1" i="0" u="none" strike="noStrike" cap="none" normalizeH="0" baseline="0" smtClean="0">
                        <a:ln>
                          <a:noFill/>
                        </a:ln>
                        <a:solidFill>
                          <a:srgbClr val="000000"/>
                        </a:solidFill>
                        <a:effectLst/>
                        <a:latin typeface="Arial" charset="0"/>
                        <a:cs typeface="Arial"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1" i="0" u="none" strike="noStrike" cap="none" normalizeH="0" baseline="0" dirty="0" smtClean="0">
                          <a:ln>
                            <a:noFill/>
                          </a:ln>
                          <a:solidFill>
                            <a:srgbClr val="000000"/>
                          </a:solidFill>
                          <a:effectLst/>
                          <a:latin typeface="Arial" charset="0"/>
                          <a:cs typeface="Arial" charset="0"/>
                        </a:rPr>
                        <a:t>Data model</a:t>
                      </a:r>
                      <a:endParaRPr kumimoji="0" lang="cs-CZ" sz="1600" b="1" i="0" u="none" strike="noStrike" cap="none" normalizeH="0" baseline="0" dirty="0" smtClean="0">
                        <a:ln>
                          <a:noFill/>
                        </a:ln>
                        <a:solidFill>
                          <a:srgbClr val="000000"/>
                        </a:solidFill>
                        <a:effectLst/>
                        <a:latin typeface="Arial" charset="0"/>
                        <a:cs typeface="Arial"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1" i="0" u="none" strike="noStrike" cap="none" normalizeH="0" baseline="0" dirty="0" smtClean="0">
                          <a:ln>
                            <a:noFill/>
                          </a:ln>
                          <a:solidFill>
                            <a:srgbClr val="000000"/>
                          </a:solidFill>
                          <a:effectLst/>
                          <a:latin typeface="Arial" charset="0"/>
                          <a:cs typeface="Arial" charset="0"/>
                        </a:rPr>
                        <a:t>Querying</a:t>
                      </a:r>
                      <a:endParaRPr kumimoji="0" lang="cs-CZ" sz="1600" b="1" i="0" u="none" strike="noStrike" cap="none" normalizeH="0" baseline="0" dirty="0" smtClean="0">
                        <a:ln>
                          <a:noFill/>
                        </a:ln>
                        <a:solidFill>
                          <a:srgbClr val="000000"/>
                        </a:solidFill>
                        <a:effectLst/>
                        <a:latin typeface="Arial" charset="0"/>
                        <a:cs typeface="Arial"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r h="480960">
                <a:tc gridSpan="4">
                  <a:txBody>
                    <a:bodyPr/>
                    <a:lstStyle/>
                    <a:p>
                      <a:pPr marL="0" marR="0" lvl="0" indent="0" algn="ctr" defTabSz="914400" rtl="0" eaLnBrk="1" fontAlgn="base" latinLnBrk="0" hangingPunct="1">
                        <a:lnSpc>
                          <a:spcPct val="115000"/>
                        </a:lnSpc>
                        <a:spcBef>
                          <a:spcPct val="0"/>
                        </a:spcBef>
                        <a:spcAft>
                          <a:spcPts val="400"/>
                        </a:spcAft>
                        <a:buClrTx/>
                        <a:buSzTx/>
                        <a:buFontTx/>
                        <a:buNone/>
                        <a:tabLst/>
                      </a:pP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en-US"/>
                    </a:p>
                  </a:txBody>
                  <a:tcPr/>
                </a:tc>
                <a:tc hMerge="1">
                  <a:txBody>
                    <a:bodyPr/>
                    <a:lstStyle/>
                    <a:p>
                      <a:endParaRPr lang="en-US"/>
                    </a:p>
                  </a:txBody>
                  <a:tcPr/>
                </a:tc>
                <a:tc hMerge="1">
                  <a:txBody>
                    <a:bodyPr/>
                    <a:lstStyle/>
                    <a:p>
                      <a:endParaRPr lang="cs-CZ"/>
                    </a:p>
                  </a:txBody>
                  <a:tcPr/>
                </a:tc>
              </a:tr>
              <a:tr h="930173">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SimpleDB</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Amazon</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set of couples  (key, {attribute}), where attribute is a couple (name, value) </a:t>
                      </a:r>
                      <a:endParaRPr kumimoji="0" lang="cs-CZ" sz="1600" b="0" i="0" u="none" strike="noStrike" cap="none" normalizeH="0" baseline="0" dirty="0" smtClean="0">
                        <a:ln>
                          <a:noFill/>
                        </a:ln>
                        <a:solidFill>
                          <a:srgbClr val="000000"/>
                        </a:solidFill>
                        <a:effectLst/>
                        <a:latin typeface="Arial" charset="0"/>
                        <a:cs typeface="Arial"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restricted SQL; select, delete, GetAttributes, and PutAttributes operations</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r h="1402080">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Redis</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Salvatore </a:t>
                      </a:r>
                    </a:p>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err="1" smtClean="0">
                          <a:ln>
                            <a:noFill/>
                          </a:ln>
                          <a:solidFill>
                            <a:srgbClr val="000000"/>
                          </a:solidFill>
                          <a:effectLst/>
                          <a:latin typeface="Arial" charset="0"/>
                          <a:cs typeface="Arial" charset="0"/>
                        </a:rPr>
                        <a:t>Sanfilippo</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set of couples (key, value), where value is simple typed value, list, ordered (according to ranking) or unordered set, hash value</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primitive operations for each value type </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r h="611120">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Dynamo </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Amazon</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like </a:t>
                      </a:r>
                      <a:r>
                        <a:rPr kumimoji="0" lang="cs-CZ" sz="1600" b="0" i="0" u="none" strike="noStrike" cap="none" normalizeH="0" baseline="0" smtClean="0">
                          <a:ln>
                            <a:noFill/>
                          </a:ln>
                          <a:solidFill>
                            <a:srgbClr val="000000"/>
                          </a:solidFill>
                          <a:effectLst/>
                          <a:latin typeface="Arial" charset="0"/>
                          <a:cs typeface="Arial" charset="0"/>
                        </a:rPr>
                        <a:t>SimpleDB</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simple get operation and put in a context</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r h="560326">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Voldemort</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err="1" smtClean="0">
                          <a:ln>
                            <a:noFill/>
                          </a:ln>
                          <a:solidFill>
                            <a:srgbClr val="000000"/>
                          </a:solidFill>
                          <a:effectLst/>
                          <a:latin typeface="Arial" charset="0"/>
                          <a:cs typeface="Arial" charset="0"/>
                        </a:rPr>
                        <a:t>LinkeId</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like </a:t>
                      </a:r>
                      <a:r>
                        <a:rPr kumimoji="0" lang="cs-CZ" sz="1600" b="0" i="0" u="none" strike="noStrike" cap="none" normalizeH="0" baseline="0" smtClean="0">
                          <a:ln>
                            <a:noFill/>
                          </a:ln>
                          <a:solidFill>
                            <a:srgbClr val="000000"/>
                          </a:solidFill>
                          <a:effectLst/>
                          <a:latin typeface="Arial" charset="0"/>
                          <a:cs typeface="Arial" charset="0"/>
                        </a:rPr>
                        <a:t>SimpleDB</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similar to Dynamo</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bl>
          </a:graphicData>
        </a:graphic>
      </p:graphicFrame>
    </p:spTree>
    <p:extLst>
      <p:ext uri="{BB962C8B-B14F-4D97-AF65-F5344CB8AC3E}">
        <p14:creationId xmlns:p14="http://schemas.microsoft.com/office/powerpoint/2010/main" val="42327019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Key-Value Store</a:t>
            </a:r>
            <a:endParaRPr lang="it-IT" altLang="it-IT" dirty="0"/>
          </a:p>
        </p:txBody>
      </p:sp>
      <p:sp>
        <p:nvSpPr>
          <p:cNvPr id="4" name="TextBox 3"/>
          <p:cNvSpPr txBox="1">
            <a:spLocks noChangeArrowheads="1"/>
          </p:cNvSpPr>
          <p:nvPr/>
        </p:nvSpPr>
        <p:spPr bwMode="auto">
          <a:xfrm>
            <a:off x="6047186" y="1688354"/>
            <a:ext cx="268117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sz="2400" dirty="0" err="1" smtClean="0">
                <a:solidFill>
                  <a:schemeClr val="tx1"/>
                </a:solidFill>
                <a:cs typeface="Arial" pitchFamily="34" charset="0"/>
              </a:rPr>
              <a:t>TarantoolBox</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Maxtable</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Quasardb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Pincaster</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RaptorDB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a:solidFill>
                  <a:schemeClr val="tx1"/>
                </a:solidFill>
                <a:cs typeface="Arial" pitchFamily="34" charset="0"/>
              </a:rPr>
              <a:t>TIBCO Active Spaces</a:t>
            </a:r>
          </a:p>
          <a:p>
            <a:pPr algn="ctr">
              <a:lnSpc>
                <a:spcPct val="100000"/>
              </a:lnSpc>
              <a:buClrTx/>
              <a:buSzTx/>
              <a:buFontTx/>
              <a:buNone/>
            </a:pPr>
            <a:r>
              <a:rPr kumimoji="0" lang="en-US" altLang="en-US" sz="2400" dirty="0">
                <a:solidFill>
                  <a:schemeClr val="tx1"/>
                </a:solidFill>
                <a:cs typeface="Arial" pitchFamily="34" charset="0"/>
              </a:rPr>
              <a:t>Allegro-C</a:t>
            </a:r>
          </a:p>
          <a:p>
            <a:pPr algn="ctr">
              <a:lnSpc>
                <a:spcPct val="100000"/>
              </a:lnSpc>
              <a:buClrTx/>
              <a:buSzTx/>
              <a:buFontTx/>
              <a:buNone/>
            </a:pPr>
            <a:r>
              <a:rPr kumimoji="0" lang="en-US" altLang="en-US" sz="2400" dirty="0" err="1">
                <a:solidFill>
                  <a:schemeClr val="tx1"/>
                </a:solidFill>
                <a:cs typeface="Arial" pitchFamily="34" charset="0"/>
              </a:rPr>
              <a:t>nessDB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HyperDex</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SharedHashFile</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Symas</a:t>
            </a:r>
            <a:r>
              <a:rPr kumimoji="0" lang="en-US" altLang="en-US" sz="2400" dirty="0">
                <a:solidFill>
                  <a:schemeClr val="tx1"/>
                </a:solidFill>
                <a:cs typeface="Arial" pitchFamily="34" charset="0"/>
              </a:rPr>
              <a:t> </a:t>
            </a:r>
            <a:r>
              <a:rPr kumimoji="0" lang="en-US" altLang="en-US" sz="2400" dirty="0" smtClean="0">
                <a:solidFill>
                  <a:schemeClr val="tx1"/>
                </a:solidFill>
                <a:cs typeface="Arial" pitchFamily="34" charset="0"/>
              </a:rPr>
              <a:t>LMDB</a:t>
            </a:r>
          </a:p>
          <a:p>
            <a:pPr algn="ctr">
              <a:lnSpc>
                <a:spcPct val="100000"/>
              </a:lnSpc>
              <a:buClrTx/>
              <a:buSzTx/>
            </a:pPr>
            <a:r>
              <a:rPr kumimoji="0" lang="en-US" altLang="en-US" sz="2400" dirty="0" err="1" smtClean="0">
                <a:solidFill>
                  <a:schemeClr val="tx1"/>
                </a:solidFill>
                <a:cs typeface="Arial" pitchFamily="34" charset="0"/>
              </a:rPr>
              <a:t>Chordless</a:t>
            </a:r>
            <a:endParaRPr kumimoji="0" lang="en-US" altLang="en-US" sz="2400" dirty="0">
              <a:solidFill>
                <a:schemeClr val="tx1"/>
              </a:solidFill>
              <a:cs typeface="Arial" pitchFamily="34" charset="0"/>
            </a:endParaRPr>
          </a:p>
        </p:txBody>
      </p:sp>
      <p:sp>
        <p:nvSpPr>
          <p:cNvPr id="6" name="TextBox 5"/>
          <p:cNvSpPr txBox="1">
            <a:spLocks noChangeArrowheads="1"/>
          </p:cNvSpPr>
          <p:nvPr/>
        </p:nvSpPr>
        <p:spPr bwMode="auto">
          <a:xfrm>
            <a:off x="9120318" y="1688354"/>
            <a:ext cx="220161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pPr>
            <a:r>
              <a:rPr kumimoji="0" lang="en-US" altLang="en-US" sz="2400" dirty="0">
                <a:solidFill>
                  <a:schemeClr val="tx1"/>
                </a:solidFill>
                <a:cs typeface="Arial" pitchFamily="34" charset="0"/>
              </a:rPr>
              <a:t>Sophia</a:t>
            </a:r>
          </a:p>
          <a:p>
            <a:pPr algn="ctr">
              <a:lnSpc>
                <a:spcPct val="100000"/>
              </a:lnSpc>
              <a:buClrTx/>
              <a:buSzTx/>
              <a:buFontTx/>
              <a:buNone/>
            </a:pPr>
            <a:r>
              <a:rPr kumimoji="0" lang="en-US" altLang="en-US" sz="2400" dirty="0" err="1" smtClean="0">
                <a:solidFill>
                  <a:schemeClr val="tx1"/>
                </a:solidFill>
                <a:cs typeface="Arial" pitchFamily="34" charset="0"/>
              </a:rPr>
              <a:t>PickleDB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Mnesia</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LightCloud</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Hibari</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OpenLDAP</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Genomu</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BinaryRage</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Elliptics</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Dbreeze</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RocksDB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smtClean="0">
                <a:solidFill>
                  <a:schemeClr val="tx1"/>
                </a:solidFill>
                <a:cs typeface="Arial" pitchFamily="34" charset="0"/>
              </a:rPr>
              <a:t>TreodeDB</a:t>
            </a:r>
            <a:endParaRPr kumimoji="0" lang="en-US" altLang="en-US" sz="2400" dirty="0">
              <a:solidFill>
                <a:schemeClr val="tx1"/>
              </a:solidFill>
              <a:cs typeface="Arial" pitchFamily="34" charset="0"/>
            </a:endParaRPr>
          </a:p>
        </p:txBody>
      </p:sp>
      <p:sp>
        <p:nvSpPr>
          <p:cNvPr id="7" name="TextBox 6"/>
          <p:cNvSpPr txBox="1">
            <a:spLocks noChangeArrowheads="1"/>
          </p:cNvSpPr>
          <p:nvPr/>
        </p:nvSpPr>
        <p:spPr bwMode="auto">
          <a:xfrm>
            <a:off x="3581951" y="1641219"/>
            <a:ext cx="2735722"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sz="2400" dirty="0" err="1" smtClean="0">
                <a:solidFill>
                  <a:schemeClr val="tx1"/>
                </a:solidFill>
                <a:cs typeface="Arial" pitchFamily="34" charset="0"/>
              </a:rPr>
              <a:t>Scalaris</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a:solidFill>
                  <a:schemeClr val="tx1"/>
                </a:solidFill>
                <a:cs typeface="Arial" pitchFamily="34" charset="0"/>
              </a:rPr>
              <a:t>Tokyo Cabinet/Tyrant</a:t>
            </a:r>
          </a:p>
          <a:p>
            <a:pPr algn="ctr">
              <a:lnSpc>
                <a:spcPct val="100000"/>
              </a:lnSpc>
              <a:buClrTx/>
              <a:buSzTx/>
              <a:buFontTx/>
              <a:buNone/>
            </a:pPr>
            <a:r>
              <a:rPr kumimoji="0" lang="en-US" altLang="en-US" sz="2400" dirty="0" err="1">
                <a:solidFill>
                  <a:schemeClr val="tx1"/>
                </a:solidFill>
                <a:cs typeface="Arial" pitchFamily="34" charset="0"/>
              </a:rPr>
              <a:t>Scalien</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a:solidFill>
                  <a:schemeClr val="tx1"/>
                </a:solidFill>
                <a:cs typeface="Arial" pitchFamily="34" charset="0"/>
              </a:rPr>
              <a:t>Voldemort</a:t>
            </a:r>
          </a:p>
          <a:p>
            <a:pPr algn="ctr">
              <a:lnSpc>
                <a:spcPct val="100000"/>
              </a:lnSpc>
              <a:buClrTx/>
              <a:buSzTx/>
              <a:buFontTx/>
              <a:buNone/>
            </a:pPr>
            <a:r>
              <a:rPr kumimoji="0" lang="en-US" altLang="en-US" sz="2400" dirty="0" err="1">
                <a:solidFill>
                  <a:schemeClr val="tx1"/>
                </a:solidFill>
                <a:cs typeface="Arial" pitchFamily="34" charset="0"/>
              </a:rPr>
              <a:t>Dynomite</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a:solidFill>
                  <a:schemeClr val="tx1"/>
                </a:solidFill>
                <a:cs typeface="Arial" pitchFamily="34" charset="0"/>
              </a:rPr>
              <a:t>KAI</a:t>
            </a:r>
          </a:p>
          <a:p>
            <a:pPr algn="ctr">
              <a:lnSpc>
                <a:spcPct val="100000"/>
              </a:lnSpc>
              <a:buClrTx/>
              <a:buSzTx/>
              <a:buFontTx/>
              <a:buNone/>
            </a:pPr>
            <a:r>
              <a:rPr kumimoji="0" lang="en-US" altLang="en-US" sz="2400" dirty="0" err="1">
                <a:solidFill>
                  <a:schemeClr val="tx1"/>
                </a:solidFill>
                <a:cs typeface="Arial" pitchFamily="34" charset="0"/>
              </a:rPr>
              <a:t>MemcacheDB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Faircom</a:t>
            </a:r>
            <a:r>
              <a:rPr kumimoji="0" lang="en-US" altLang="en-US" sz="2400" dirty="0">
                <a:solidFill>
                  <a:schemeClr val="tx1"/>
                </a:solidFill>
                <a:cs typeface="Arial" pitchFamily="34" charset="0"/>
              </a:rPr>
              <a:t> C-Tree</a:t>
            </a:r>
          </a:p>
          <a:p>
            <a:pPr algn="ctr">
              <a:lnSpc>
                <a:spcPct val="100000"/>
              </a:lnSpc>
              <a:buClrTx/>
              <a:buSzTx/>
              <a:buFontTx/>
              <a:buNone/>
            </a:pPr>
            <a:r>
              <a:rPr kumimoji="0" lang="en-US" altLang="en-US" sz="2400" dirty="0">
                <a:solidFill>
                  <a:schemeClr val="tx1"/>
                </a:solidFill>
                <a:cs typeface="Arial" pitchFamily="34" charset="0"/>
              </a:rPr>
              <a:t>LSM</a:t>
            </a:r>
          </a:p>
          <a:p>
            <a:pPr algn="ctr">
              <a:lnSpc>
                <a:spcPct val="100000"/>
              </a:lnSpc>
              <a:buClrTx/>
              <a:buSzTx/>
              <a:buFontTx/>
              <a:buNone/>
            </a:pPr>
            <a:r>
              <a:rPr kumimoji="0" lang="en-US" altLang="en-US" sz="2400" dirty="0" err="1">
                <a:solidFill>
                  <a:schemeClr val="tx1"/>
                </a:solidFill>
                <a:cs typeface="Arial" pitchFamily="34" charset="0"/>
              </a:rPr>
              <a:t>KitaroDB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HamsterDB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smtClean="0">
                <a:solidFill>
                  <a:schemeClr val="tx1"/>
                </a:solidFill>
                <a:cs typeface="Arial" pitchFamily="34" charset="0"/>
              </a:rPr>
              <a:t>STSdb</a:t>
            </a:r>
            <a:endParaRPr kumimoji="0" lang="en-US" altLang="en-US" sz="2400" dirty="0">
              <a:solidFill>
                <a:schemeClr val="tx1"/>
              </a:solidFill>
              <a:cs typeface="Arial" pitchFamily="34" charset="0"/>
            </a:endParaRPr>
          </a:p>
        </p:txBody>
      </p:sp>
      <p:sp>
        <p:nvSpPr>
          <p:cNvPr id="8" name="TextBox 7"/>
          <p:cNvSpPr txBox="1">
            <a:spLocks noChangeArrowheads="1"/>
          </p:cNvSpPr>
          <p:nvPr/>
        </p:nvSpPr>
        <p:spPr bwMode="auto">
          <a:xfrm>
            <a:off x="1030778" y="1594084"/>
            <a:ext cx="2286943"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sz="2400" dirty="0" err="1">
                <a:solidFill>
                  <a:schemeClr val="tx1"/>
                </a:solidFill>
                <a:cs typeface="Arial" pitchFamily="34" charset="0"/>
              </a:rPr>
              <a:t>DynamoDB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a:solidFill>
                  <a:schemeClr val="tx1"/>
                </a:solidFill>
                <a:cs typeface="Arial" pitchFamily="34" charset="0"/>
              </a:rPr>
              <a:t>Azure Table Storage</a:t>
            </a:r>
          </a:p>
          <a:p>
            <a:pPr algn="ctr">
              <a:lnSpc>
                <a:spcPct val="100000"/>
              </a:lnSpc>
              <a:buClrTx/>
              <a:buSzTx/>
              <a:buFontTx/>
              <a:buNone/>
            </a:pPr>
            <a:r>
              <a:rPr kumimoji="0" lang="en-US" altLang="en-US" sz="2400" dirty="0" err="1">
                <a:solidFill>
                  <a:schemeClr val="tx1"/>
                </a:solidFill>
                <a:cs typeface="Arial" pitchFamily="34" charset="0"/>
              </a:rPr>
              <a:t>Riak</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Rdis</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a:solidFill>
                  <a:schemeClr val="tx1"/>
                </a:solidFill>
                <a:cs typeface="Arial" pitchFamily="34" charset="0"/>
              </a:rPr>
              <a:t>Aerospike</a:t>
            </a:r>
          </a:p>
          <a:p>
            <a:pPr algn="ctr">
              <a:lnSpc>
                <a:spcPct val="100000"/>
              </a:lnSpc>
              <a:buClrTx/>
              <a:buSzTx/>
              <a:buFontTx/>
              <a:buNone/>
            </a:pPr>
            <a:r>
              <a:rPr kumimoji="0" lang="en-US" altLang="en-US" sz="2400" dirty="0" err="1">
                <a:solidFill>
                  <a:schemeClr val="tx1"/>
                </a:solidFill>
                <a:cs typeface="Arial" pitchFamily="34" charset="0"/>
              </a:rPr>
              <a:t>FoundationDB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a:solidFill>
                  <a:schemeClr val="tx1"/>
                </a:solidFill>
                <a:cs typeface="Arial" pitchFamily="34" charset="0"/>
              </a:rPr>
              <a:t>LevelDB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a:solidFill>
                  <a:schemeClr val="tx1"/>
                </a:solidFill>
                <a:cs typeface="Arial" pitchFamily="34" charset="0"/>
              </a:rPr>
              <a:t>Berkeley DB</a:t>
            </a:r>
          </a:p>
          <a:p>
            <a:pPr algn="ctr">
              <a:lnSpc>
                <a:spcPct val="100000"/>
              </a:lnSpc>
              <a:buClrTx/>
              <a:buSzTx/>
              <a:buFontTx/>
              <a:buNone/>
            </a:pPr>
            <a:r>
              <a:rPr kumimoji="0" lang="en-US" altLang="en-US" sz="2400" dirty="0">
                <a:solidFill>
                  <a:schemeClr val="tx1"/>
                </a:solidFill>
                <a:cs typeface="Arial" pitchFamily="34" charset="0"/>
              </a:rPr>
              <a:t>Oracle NoSQL Database</a:t>
            </a:r>
          </a:p>
          <a:p>
            <a:pPr algn="ctr">
              <a:lnSpc>
                <a:spcPct val="100000"/>
              </a:lnSpc>
              <a:buClrTx/>
              <a:buSzTx/>
              <a:buFontTx/>
              <a:buNone/>
            </a:pPr>
            <a:r>
              <a:rPr kumimoji="0" lang="en-US" altLang="en-US" sz="2400" dirty="0" err="1">
                <a:solidFill>
                  <a:schemeClr val="tx1"/>
                </a:solidFill>
                <a:cs typeface="Arial" pitchFamily="34" charset="0"/>
              </a:rPr>
              <a:t>GenieDb</a:t>
            </a:r>
            <a:endParaRPr kumimoji="0" lang="en-US" altLang="en-US" sz="2400" dirty="0">
              <a:solidFill>
                <a:schemeClr val="tx1"/>
              </a:solidFill>
              <a:cs typeface="Arial" pitchFamily="34" charset="0"/>
            </a:endParaRPr>
          </a:p>
          <a:p>
            <a:pPr algn="ctr">
              <a:lnSpc>
                <a:spcPct val="100000"/>
              </a:lnSpc>
              <a:buClrTx/>
              <a:buSzTx/>
              <a:buFontTx/>
              <a:buNone/>
            </a:pPr>
            <a:r>
              <a:rPr kumimoji="0" lang="en-US" altLang="en-US" sz="2400" dirty="0" err="1" smtClean="0">
                <a:solidFill>
                  <a:schemeClr val="tx1"/>
                </a:solidFill>
                <a:cs typeface="Arial" pitchFamily="34" charset="0"/>
              </a:rPr>
              <a:t>BangDB</a:t>
            </a:r>
            <a:endParaRPr kumimoji="0" lang="en-US" altLang="en-US" sz="2400" dirty="0">
              <a:solidFill>
                <a:schemeClr val="tx1"/>
              </a:solidFill>
              <a:cs typeface="Arial" pitchFamily="34" charset="0"/>
            </a:endParaRPr>
          </a:p>
        </p:txBody>
      </p:sp>
    </p:spTree>
    <p:extLst>
      <p:ext uri="{BB962C8B-B14F-4D97-AF65-F5344CB8AC3E}">
        <p14:creationId xmlns:p14="http://schemas.microsoft.com/office/powerpoint/2010/main" val="12643148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a:t>
            </a:r>
            <a:endParaRPr lang="it-IT" altLang="it-IT" dirty="0"/>
          </a:p>
        </p:txBody>
      </p:sp>
      <p:sp>
        <p:nvSpPr>
          <p:cNvPr id="19459" name="Content Placeholder 2">
            <a:extLst>
              <a:ext uri="{FF2B5EF4-FFF2-40B4-BE49-F238E27FC236}">
                <a16:creationId xmlns:a16="http://schemas.microsoft.com/office/drawing/2014/main" xmlns="" id="{DDFD78C0-22AE-430A-A115-DEAEFD2AD246}"/>
              </a:ext>
            </a:extLst>
          </p:cNvPr>
          <p:cNvSpPr>
            <a:spLocks noGrp="1" noChangeArrowheads="1"/>
          </p:cNvSpPr>
          <p:nvPr>
            <p:ph idx="1"/>
          </p:nvPr>
        </p:nvSpPr>
        <p:spPr>
          <a:xfrm>
            <a:off x="653063" y="1423062"/>
            <a:ext cx="6745264" cy="5306329"/>
          </a:xfrm>
        </p:spPr>
        <p:txBody>
          <a:bodyPr/>
          <a:lstStyle/>
          <a:p>
            <a:pPr algn="just">
              <a:lnSpc>
                <a:spcPct val="90000"/>
              </a:lnSpc>
              <a:buFontTx/>
              <a:buChar char="•"/>
            </a:pPr>
            <a:r>
              <a:rPr lang="en-US" altLang="it-IT" sz="2600" dirty="0"/>
              <a:t>Column Databases are optimized for queries over large datasets, and store columns of data together, instead of rows.</a:t>
            </a:r>
          </a:p>
          <a:p>
            <a:pPr algn="just">
              <a:lnSpc>
                <a:spcPct val="90000"/>
              </a:lnSpc>
              <a:buFontTx/>
              <a:buChar char="•"/>
            </a:pPr>
            <a:endParaRPr lang="en-US" altLang="it-IT" sz="2600" dirty="0" smtClean="0"/>
          </a:p>
          <a:p>
            <a:pPr algn="just">
              <a:lnSpc>
                <a:spcPct val="90000"/>
              </a:lnSpc>
              <a:buFontTx/>
              <a:buChar char="•"/>
            </a:pPr>
            <a:r>
              <a:rPr lang="en-US" altLang="it-IT" sz="2600" dirty="0" smtClean="0"/>
              <a:t>The column is the lowest/smallest instance of data</a:t>
            </a:r>
          </a:p>
          <a:p>
            <a:pPr algn="just">
              <a:lnSpc>
                <a:spcPct val="90000"/>
              </a:lnSpc>
              <a:buFontTx/>
              <a:buChar char="•"/>
            </a:pPr>
            <a:endParaRPr lang="en-US" altLang="it-IT" sz="2600" dirty="0" smtClean="0"/>
          </a:p>
          <a:p>
            <a:pPr algn="just">
              <a:lnSpc>
                <a:spcPct val="90000"/>
              </a:lnSpc>
              <a:buFontTx/>
              <a:buChar char="•"/>
            </a:pPr>
            <a:r>
              <a:rPr lang="it-IT" altLang="it-IT" sz="2600" dirty="0" smtClean="0"/>
              <a:t>Column databases </a:t>
            </a:r>
            <a:r>
              <a:rPr lang="it-IT" altLang="it-IT" sz="2600" dirty="0"/>
              <a:t>are modeled on Google’s BigTable. The data model is based on a sparsely populated table whose rows can contain arbitrary columns</a:t>
            </a:r>
            <a:endParaRPr lang="en-US" altLang="it-IT" sz="2600" dirty="0" smtClean="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0135" y="0"/>
            <a:ext cx="4451865" cy="4516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846" y="4516074"/>
            <a:ext cx="3782441" cy="235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42732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a:t>
            </a:r>
            <a:endParaRPr lang="it-IT" altLang="it-IT" dirty="0"/>
          </a:p>
        </p:txBody>
      </p:sp>
      <p:sp>
        <p:nvSpPr>
          <p:cNvPr id="19459" name="Content Placeholder 2">
            <a:extLst>
              <a:ext uri="{FF2B5EF4-FFF2-40B4-BE49-F238E27FC236}">
                <a16:creationId xmlns:a16="http://schemas.microsoft.com/office/drawing/2014/main" xmlns="" id="{DDFD78C0-22AE-430A-A115-DEAEFD2AD246}"/>
              </a:ext>
            </a:extLst>
          </p:cNvPr>
          <p:cNvSpPr>
            <a:spLocks noGrp="1" noChangeArrowheads="1"/>
          </p:cNvSpPr>
          <p:nvPr>
            <p:ph idx="1"/>
          </p:nvPr>
        </p:nvSpPr>
        <p:spPr>
          <a:xfrm>
            <a:off x="653063" y="1423062"/>
            <a:ext cx="11250762" cy="5306329"/>
          </a:xfrm>
        </p:spPr>
        <p:txBody>
          <a:bodyPr/>
          <a:lstStyle/>
          <a:p>
            <a:pPr algn="just">
              <a:lnSpc>
                <a:spcPct val="90000"/>
              </a:lnSpc>
              <a:buFontTx/>
              <a:buChar char="•"/>
            </a:pPr>
            <a:r>
              <a:rPr lang="en-US" altLang="it-IT" sz="2600" dirty="0" smtClean="0"/>
              <a:t>The basic data model can be seen as a two-level aggregate structure:</a:t>
            </a:r>
          </a:p>
          <a:p>
            <a:pPr lvl="1">
              <a:defRPr/>
            </a:pPr>
            <a:r>
              <a:rPr lang="it-IT" sz="2400" dirty="0"/>
              <a:t>As with key-value stores, the first key is often described as a row identifier, picking up the aggregate of interest</a:t>
            </a:r>
          </a:p>
          <a:p>
            <a:pPr lvl="1">
              <a:defRPr/>
            </a:pPr>
            <a:r>
              <a:rPr lang="it-IT" sz="2400" dirty="0"/>
              <a:t>This row aggregate is itself formed of a map of more detailed </a:t>
            </a:r>
            <a:r>
              <a:rPr lang="it-IT" sz="2400" dirty="0" smtClean="0"/>
              <a:t>values. These </a:t>
            </a:r>
            <a:r>
              <a:rPr lang="it-IT" sz="2400" dirty="0"/>
              <a:t>second-level values are referred to as columns, each being a key-value </a:t>
            </a:r>
            <a:r>
              <a:rPr lang="it-IT" sz="2400" dirty="0" smtClean="0"/>
              <a:t>pair</a:t>
            </a:r>
          </a:p>
          <a:p>
            <a:pPr lvl="1">
              <a:defRPr/>
            </a:pPr>
            <a:r>
              <a:rPr lang="en-US" altLang="en-US" sz="2400" dirty="0"/>
              <a:t>Column key consists of two parts – a column family, and a </a:t>
            </a:r>
            <a:r>
              <a:rPr lang="en-US" altLang="en-US" sz="2400" dirty="0" smtClean="0"/>
              <a:t>qualifier</a:t>
            </a:r>
          </a:p>
          <a:p>
            <a:pPr lvl="1">
              <a:defRPr/>
            </a:pPr>
            <a:r>
              <a:rPr lang="en-US" altLang="en-US" sz="2400" dirty="0"/>
              <a:t>a row is slice from a 3-dimensional </a:t>
            </a:r>
            <a:r>
              <a:rPr lang="en-US" altLang="en-US" sz="2400" dirty="0" smtClean="0"/>
              <a:t>cube</a:t>
            </a:r>
          </a:p>
          <a:p>
            <a:pPr lvl="1">
              <a:defRPr/>
            </a:pPr>
            <a:r>
              <a:rPr lang="en-US" altLang="it-IT" sz="2400" dirty="0" smtClean="0"/>
              <a:t>Flexible </a:t>
            </a:r>
            <a:r>
              <a:rPr lang="en-US" altLang="it-IT" sz="2400" dirty="0"/>
              <a:t>schema - the set of columns is not fixed, and may differ from </a:t>
            </a:r>
            <a:r>
              <a:rPr lang="en-US" altLang="it-IT" sz="2400" dirty="0" smtClean="0"/>
              <a:t>row-to-row</a:t>
            </a:r>
          </a:p>
          <a:p>
            <a:pPr lvl="1">
              <a:defRPr/>
            </a:pPr>
            <a:r>
              <a:rPr lang="en-GB" altLang="en-US" sz="2400" dirty="0"/>
              <a:t>Very sparse, most cells have null values</a:t>
            </a:r>
            <a:endParaRPr lang="en-US" altLang="it-IT" sz="2400" dirty="0" smtClean="0"/>
          </a:p>
          <a:p>
            <a:pPr lvl="1" algn="just">
              <a:defRPr/>
            </a:pPr>
            <a:r>
              <a:rPr lang="en-US" altLang="it-IT" sz="2400" dirty="0" smtClean="0"/>
              <a:t>Operations </a:t>
            </a:r>
            <a:r>
              <a:rPr lang="en-US" altLang="it-IT" sz="2400" dirty="0"/>
              <a:t>are very primitive, and put the burden on the software for sophisticated processing</a:t>
            </a:r>
            <a:r>
              <a:rPr lang="en-US" altLang="it-IT" sz="2400" dirty="0" smtClean="0"/>
              <a:t>.</a:t>
            </a:r>
          </a:p>
        </p:txBody>
      </p:sp>
    </p:spTree>
    <p:extLst>
      <p:ext uri="{BB962C8B-B14F-4D97-AF65-F5344CB8AC3E}">
        <p14:creationId xmlns:p14="http://schemas.microsoft.com/office/powerpoint/2010/main" val="29202477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a:t>
            </a:r>
            <a:endParaRPr lang="it-IT" altLang="it-IT" dirty="0"/>
          </a:p>
        </p:txBody>
      </p:sp>
      <p:sp>
        <p:nvSpPr>
          <p:cNvPr id="19459" name="Content Placeholder 2">
            <a:extLst>
              <a:ext uri="{FF2B5EF4-FFF2-40B4-BE49-F238E27FC236}">
                <a16:creationId xmlns:a16="http://schemas.microsoft.com/office/drawing/2014/main" xmlns="" id="{DDFD78C0-22AE-430A-A115-DEAEFD2AD246}"/>
              </a:ext>
            </a:extLst>
          </p:cNvPr>
          <p:cNvSpPr>
            <a:spLocks noGrp="1" noChangeArrowheads="1"/>
          </p:cNvSpPr>
          <p:nvPr>
            <p:ph idx="1"/>
          </p:nvPr>
        </p:nvSpPr>
        <p:spPr>
          <a:xfrm>
            <a:off x="653063" y="1489563"/>
            <a:ext cx="11250762" cy="4296094"/>
          </a:xfrm>
        </p:spPr>
        <p:txBody>
          <a:bodyPr/>
          <a:lstStyle/>
          <a:p>
            <a:pPr algn="just">
              <a:lnSpc>
                <a:spcPct val="90000"/>
              </a:lnSpc>
              <a:buFontTx/>
              <a:buChar char="•"/>
            </a:pPr>
            <a:r>
              <a:rPr lang="en-GB" altLang="en-US" sz="2600" b="1" dirty="0"/>
              <a:t>Comparison: </a:t>
            </a:r>
            <a:r>
              <a:rPr lang="en-GB" altLang="en-US" sz="2600" dirty="0"/>
              <a:t>RDBMS vs column-based NOSQL</a:t>
            </a:r>
            <a:endParaRPr lang="en-US" altLang="it-IT" sz="2600" dirty="0" smtClean="0"/>
          </a:p>
          <a:p>
            <a:pPr lvl="1">
              <a:defRPr/>
            </a:pPr>
            <a:r>
              <a:rPr lang="en-GB" altLang="en-US" sz="2400" dirty="0"/>
              <a:t>Query on multiple tables</a:t>
            </a:r>
            <a:endParaRPr lang="it-IT" sz="2400" dirty="0"/>
          </a:p>
          <a:p>
            <a:pPr lvl="2" eaLnBrk="1" hangingPunct="1"/>
            <a:r>
              <a:rPr lang="en-GB" altLang="en-US" b="1" dirty="0"/>
              <a:t>RDBMS: </a:t>
            </a:r>
            <a:r>
              <a:rPr lang="en-GB" altLang="en-US" dirty="0"/>
              <a:t>must fetch data from several places on disk and glue together</a:t>
            </a:r>
          </a:p>
          <a:p>
            <a:pPr lvl="2" eaLnBrk="1" hangingPunct="1"/>
            <a:r>
              <a:rPr lang="en-GB" altLang="en-US" b="1" dirty="0"/>
              <a:t>Column-based NOSQL: </a:t>
            </a:r>
            <a:r>
              <a:rPr lang="en-GB" altLang="en-US" dirty="0"/>
              <a:t>only fetch column families of those columns that are required by a query (all columns in a column family are stored together on the disk, so multiple rows can be retrieved in one read operation </a:t>
            </a:r>
            <a:r>
              <a:rPr lang="en-GB" altLang="en-US" dirty="0">
                <a:sym typeface="Wingdings" pitchFamily="2" charset="2"/>
              </a:rPr>
              <a:t> data locality</a:t>
            </a:r>
            <a:r>
              <a:rPr lang="en-GB" altLang="en-US" dirty="0"/>
              <a:t>)</a:t>
            </a:r>
            <a:endParaRPr lang="en-US" altLang="it-IT" sz="2400" dirty="0" smtClean="0"/>
          </a:p>
        </p:txBody>
      </p:sp>
    </p:spTree>
    <p:extLst>
      <p:ext uri="{BB962C8B-B14F-4D97-AF65-F5344CB8AC3E}">
        <p14:creationId xmlns:p14="http://schemas.microsoft.com/office/powerpoint/2010/main" val="41678320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046233839"/>
              </p:ext>
            </p:extLst>
          </p:nvPr>
        </p:nvGraphicFramePr>
        <p:xfrm>
          <a:off x="2104992" y="3654088"/>
          <a:ext cx="8290976" cy="512762"/>
        </p:xfrm>
        <a:graphic>
          <a:graphicData uri="http://schemas.openxmlformats.org/drawingml/2006/table">
            <a:tbl>
              <a:tblPr firstRow="1" bandRow="1">
                <a:tableStyleId>{5C22544A-7EE6-4342-B048-85BDC9FD1C3A}</a:tableStyleId>
              </a:tblPr>
              <a:tblGrid>
                <a:gridCol w="478325"/>
                <a:gridCol w="1116093"/>
                <a:gridCol w="1116093"/>
                <a:gridCol w="1116093"/>
                <a:gridCol w="1116093"/>
                <a:gridCol w="1116093"/>
                <a:gridCol w="1116093"/>
                <a:gridCol w="1116093"/>
              </a:tblGrid>
              <a:tr h="512762">
                <a:tc>
                  <a:txBody>
                    <a:bodyPr/>
                    <a:lstStyle/>
                    <a:p>
                      <a:pPr algn="ctr"/>
                      <a:r>
                        <a:rPr lang="en-US" sz="1000" dirty="0" smtClean="0"/>
                        <a:t>ID</a:t>
                      </a:r>
                      <a:endParaRPr lang="en-US" sz="1000" dirty="0"/>
                    </a:p>
                  </a:txBody>
                  <a:tcPr marL="121927" marR="121927" marT="45771" marB="45771" anchor="ctr">
                    <a:solidFill>
                      <a:srgbClr val="CC9900"/>
                    </a:solidFill>
                  </a:tcPr>
                </a:tc>
                <a:tc>
                  <a:txBody>
                    <a:bodyPr/>
                    <a:lstStyle/>
                    <a:p>
                      <a:pPr algn="ctr"/>
                      <a:r>
                        <a:rPr lang="en-US" sz="1000" dirty="0" smtClean="0"/>
                        <a:t>First Name</a:t>
                      </a:r>
                      <a:endParaRPr lang="en-US" sz="1000" dirty="0"/>
                    </a:p>
                  </a:txBody>
                  <a:tcPr marL="121927" marR="121927" marT="45771" marB="45771" anchor="ctr">
                    <a:solidFill>
                      <a:srgbClr val="CC9900"/>
                    </a:solidFill>
                  </a:tcPr>
                </a:tc>
                <a:tc>
                  <a:txBody>
                    <a:bodyPr/>
                    <a:lstStyle/>
                    <a:p>
                      <a:pPr algn="ctr"/>
                      <a:r>
                        <a:rPr lang="en-US" sz="1000" dirty="0" smtClean="0"/>
                        <a:t>Last Name</a:t>
                      </a:r>
                      <a:endParaRPr lang="en-US" sz="1000" dirty="0"/>
                    </a:p>
                  </a:txBody>
                  <a:tcPr marL="121927" marR="121927" marT="45771" marB="45771" anchor="ctr">
                    <a:solidFill>
                      <a:srgbClr val="CC9900"/>
                    </a:solidFill>
                  </a:tcPr>
                </a:tc>
                <a:tc>
                  <a:txBody>
                    <a:bodyPr/>
                    <a:lstStyle/>
                    <a:p>
                      <a:pPr algn="ctr"/>
                      <a:r>
                        <a:rPr lang="en-US" sz="1000" dirty="0" smtClean="0"/>
                        <a:t>Date of Birth</a:t>
                      </a:r>
                      <a:endParaRPr lang="en-US" sz="1000" dirty="0"/>
                    </a:p>
                  </a:txBody>
                  <a:tcPr marL="121927" marR="121927" marT="45771" marB="45771" anchor="ctr">
                    <a:solidFill>
                      <a:srgbClr val="CC9900"/>
                    </a:solidFill>
                  </a:tcPr>
                </a:tc>
                <a:tc>
                  <a:txBody>
                    <a:bodyPr/>
                    <a:lstStyle/>
                    <a:p>
                      <a:pPr algn="ctr"/>
                      <a:r>
                        <a:rPr lang="en-US" sz="1000" dirty="0" smtClean="0"/>
                        <a:t>Job</a:t>
                      </a:r>
                      <a:r>
                        <a:rPr lang="en-US" sz="1000" baseline="0" dirty="0" smtClean="0"/>
                        <a:t> Category</a:t>
                      </a:r>
                      <a:endParaRPr lang="en-US" sz="1000" dirty="0"/>
                    </a:p>
                  </a:txBody>
                  <a:tcPr marL="121927" marR="121927" marT="45771" marB="45771" anchor="ctr">
                    <a:solidFill>
                      <a:srgbClr val="CC9900"/>
                    </a:solidFill>
                  </a:tcPr>
                </a:tc>
                <a:tc>
                  <a:txBody>
                    <a:bodyPr/>
                    <a:lstStyle/>
                    <a:p>
                      <a:pPr algn="ctr"/>
                      <a:r>
                        <a:rPr lang="en-US" sz="1000" dirty="0" smtClean="0"/>
                        <a:t>Salary</a:t>
                      </a:r>
                      <a:endParaRPr lang="en-US" sz="1000" dirty="0"/>
                    </a:p>
                  </a:txBody>
                  <a:tcPr marL="121927" marR="121927" marT="45771" marB="45771" anchor="ctr">
                    <a:solidFill>
                      <a:srgbClr val="CC9900"/>
                    </a:solidFill>
                  </a:tcPr>
                </a:tc>
                <a:tc>
                  <a:txBody>
                    <a:bodyPr/>
                    <a:lstStyle/>
                    <a:p>
                      <a:pPr algn="ctr"/>
                      <a:r>
                        <a:rPr lang="en-US" sz="1000" dirty="0" smtClean="0"/>
                        <a:t>Date of Hire</a:t>
                      </a:r>
                      <a:endParaRPr lang="en-US" sz="1000" dirty="0"/>
                    </a:p>
                  </a:txBody>
                  <a:tcPr marL="121927" marR="121927" marT="45771" marB="45771" anchor="ctr">
                    <a:solidFill>
                      <a:srgbClr val="CC9900"/>
                    </a:solidFill>
                  </a:tcPr>
                </a:tc>
                <a:tc>
                  <a:txBody>
                    <a:bodyPr/>
                    <a:lstStyle/>
                    <a:p>
                      <a:pPr algn="ctr"/>
                      <a:r>
                        <a:rPr lang="en-US" sz="1000" dirty="0" smtClean="0"/>
                        <a:t>Employer</a:t>
                      </a:r>
                      <a:endParaRPr lang="en-US" sz="1000" dirty="0"/>
                    </a:p>
                  </a:txBody>
                  <a:tcPr marL="121927" marR="121927" marT="45771" marB="45771" anchor="ctr">
                    <a:solidFill>
                      <a:srgbClr val="CC9900"/>
                    </a:solidFill>
                  </a:tcPr>
                </a:tc>
              </a:tr>
            </a:tbl>
          </a:graphicData>
        </a:graphic>
      </p:graphicFrame>
      <p:sp>
        <p:nvSpPr>
          <p:cNvPr id="11" name="TextBox 10"/>
          <p:cNvSpPr txBox="1">
            <a:spLocks noChangeArrowheads="1"/>
          </p:cNvSpPr>
          <p:nvPr/>
        </p:nvSpPr>
        <p:spPr bwMode="auto">
          <a:xfrm>
            <a:off x="3497760" y="3139738"/>
            <a:ext cx="1628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r>
              <a:rPr kumimoji="0" lang="en-US" altLang="en-US">
                <a:solidFill>
                  <a:schemeClr val="tx1"/>
                </a:solidFill>
              </a:rPr>
              <a:t>Personal data</a:t>
            </a:r>
          </a:p>
        </p:txBody>
      </p:sp>
      <p:sp>
        <p:nvSpPr>
          <p:cNvPr id="16" name="TextBox 15"/>
          <p:cNvSpPr txBox="1">
            <a:spLocks noChangeArrowheads="1"/>
          </p:cNvSpPr>
          <p:nvPr/>
        </p:nvSpPr>
        <p:spPr bwMode="auto">
          <a:xfrm>
            <a:off x="7184993" y="3139738"/>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r>
              <a:rPr kumimoji="0" lang="en-US" altLang="en-US">
                <a:solidFill>
                  <a:schemeClr val="tx1"/>
                </a:solidFill>
              </a:rPr>
              <a:t>Professional data</a:t>
            </a:r>
          </a:p>
        </p:txBody>
      </p:sp>
      <p:sp>
        <p:nvSpPr>
          <p:cNvPr id="6170" name="TextBox 11"/>
          <p:cNvSpPr txBox="1">
            <a:spLocks noChangeArrowheads="1"/>
          </p:cNvSpPr>
          <p:nvPr/>
        </p:nvSpPr>
        <p:spPr bwMode="auto">
          <a:xfrm>
            <a:off x="1078408" y="2676188"/>
            <a:ext cx="10502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r>
              <a:rPr kumimoji="0" lang="en-US" altLang="en-US">
                <a:solidFill>
                  <a:schemeClr val="tx1"/>
                </a:solidFill>
              </a:rPr>
              <a:t>Row key</a:t>
            </a:r>
          </a:p>
        </p:txBody>
      </p:sp>
      <p:cxnSp>
        <p:nvCxnSpPr>
          <p:cNvPr id="6171" name="Straight Arrow Connector 13"/>
          <p:cNvCxnSpPr>
            <a:cxnSpLocks noChangeShapeType="1"/>
          </p:cNvCxnSpPr>
          <p:nvPr/>
        </p:nvCxnSpPr>
        <p:spPr bwMode="auto">
          <a:xfrm>
            <a:off x="1815009" y="2993688"/>
            <a:ext cx="495300" cy="56991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7" name="TextBox 16"/>
          <p:cNvSpPr txBox="1">
            <a:spLocks noChangeArrowheads="1"/>
          </p:cNvSpPr>
          <p:nvPr/>
        </p:nvSpPr>
        <p:spPr bwMode="auto">
          <a:xfrm>
            <a:off x="5254593" y="2096751"/>
            <a:ext cx="18421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r>
              <a:rPr kumimoji="0" lang="en-US" altLang="en-US">
                <a:solidFill>
                  <a:schemeClr val="tx1"/>
                </a:solidFill>
              </a:rPr>
              <a:t>Column families</a:t>
            </a:r>
          </a:p>
        </p:txBody>
      </p:sp>
      <p:cxnSp>
        <p:nvCxnSpPr>
          <p:cNvPr id="19" name="Straight Arrow Connector 18"/>
          <p:cNvCxnSpPr>
            <a:cxnSpLocks noChangeShapeType="1"/>
          </p:cNvCxnSpPr>
          <p:nvPr/>
        </p:nvCxnSpPr>
        <p:spPr bwMode="auto">
          <a:xfrm flipH="1">
            <a:off x="5023875" y="2374563"/>
            <a:ext cx="662517" cy="4794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 name="Straight Arrow Connector 21"/>
          <p:cNvCxnSpPr>
            <a:cxnSpLocks noChangeShapeType="1"/>
          </p:cNvCxnSpPr>
          <p:nvPr/>
        </p:nvCxnSpPr>
        <p:spPr bwMode="auto">
          <a:xfrm>
            <a:off x="6600793" y="2374563"/>
            <a:ext cx="721783" cy="4794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24" name="TextBox 23"/>
          <p:cNvSpPr txBox="1">
            <a:spLocks noChangeArrowheads="1"/>
          </p:cNvSpPr>
          <p:nvPr/>
        </p:nvSpPr>
        <p:spPr bwMode="auto">
          <a:xfrm>
            <a:off x="5523408" y="5511463"/>
            <a:ext cx="20136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r>
              <a:rPr kumimoji="0" lang="en-US" altLang="en-US">
                <a:solidFill>
                  <a:schemeClr val="tx1"/>
                </a:solidFill>
              </a:rPr>
              <a:t>Column qualifiers</a:t>
            </a:r>
          </a:p>
        </p:txBody>
      </p:sp>
      <p:cxnSp>
        <p:nvCxnSpPr>
          <p:cNvPr id="26" name="Straight Arrow Connector 25"/>
          <p:cNvCxnSpPr>
            <a:cxnSpLocks noChangeShapeType="1"/>
          </p:cNvCxnSpPr>
          <p:nvPr/>
        </p:nvCxnSpPr>
        <p:spPr bwMode="auto">
          <a:xfrm flipV="1">
            <a:off x="6492842" y="4333539"/>
            <a:ext cx="0" cy="9366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6384" name="Straight Arrow Connector 16383"/>
          <p:cNvCxnSpPr>
            <a:cxnSpLocks noChangeShapeType="1"/>
          </p:cNvCxnSpPr>
          <p:nvPr/>
        </p:nvCxnSpPr>
        <p:spPr bwMode="auto">
          <a:xfrm flipH="1" flipV="1">
            <a:off x="4469309" y="4333539"/>
            <a:ext cx="2023533" cy="9366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6387" name="Straight Arrow Connector 16386"/>
          <p:cNvCxnSpPr>
            <a:cxnSpLocks noChangeShapeType="1"/>
          </p:cNvCxnSpPr>
          <p:nvPr/>
        </p:nvCxnSpPr>
        <p:spPr bwMode="auto">
          <a:xfrm flipH="1" flipV="1">
            <a:off x="5354076" y="4333539"/>
            <a:ext cx="1138767" cy="9366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3" name="Straight Arrow Connector 42"/>
          <p:cNvCxnSpPr>
            <a:cxnSpLocks noChangeShapeType="1"/>
          </p:cNvCxnSpPr>
          <p:nvPr/>
        </p:nvCxnSpPr>
        <p:spPr bwMode="auto">
          <a:xfrm flipH="1" flipV="1">
            <a:off x="3497759" y="4333539"/>
            <a:ext cx="2995083" cy="9366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 name="Straight Arrow Connector 44"/>
          <p:cNvCxnSpPr>
            <a:cxnSpLocks noChangeShapeType="1"/>
          </p:cNvCxnSpPr>
          <p:nvPr/>
        </p:nvCxnSpPr>
        <p:spPr bwMode="auto">
          <a:xfrm flipV="1">
            <a:off x="6492842" y="4333539"/>
            <a:ext cx="1011767" cy="9366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6" name="Straight Arrow Connector 45"/>
          <p:cNvCxnSpPr>
            <a:cxnSpLocks noChangeShapeType="1"/>
          </p:cNvCxnSpPr>
          <p:nvPr/>
        </p:nvCxnSpPr>
        <p:spPr bwMode="auto">
          <a:xfrm flipV="1">
            <a:off x="6492843" y="4333539"/>
            <a:ext cx="1960033" cy="9366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7" name="Straight Arrow Connector 46"/>
          <p:cNvCxnSpPr>
            <a:cxnSpLocks noChangeShapeType="1"/>
          </p:cNvCxnSpPr>
          <p:nvPr/>
        </p:nvCxnSpPr>
        <p:spPr bwMode="auto">
          <a:xfrm flipV="1">
            <a:off x="6478026" y="4333539"/>
            <a:ext cx="3037416" cy="936625"/>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6401" name="Rectangle 16400"/>
          <p:cNvSpPr>
            <a:spLocks noChangeArrowheads="1"/>
          </p:cNvSpPr>
          <p:nvPr/>
        </p:nvSpPr>
        <p:spPr bwMode="auto">
          <a:xfrm>
            <a:off x="2636275" y="3609639"/>
            <a:ext cx="3236384" cy="592137"/>
          </a:xfrm>
          <a:prstGeom prst="rect">
            <a:avLst/>
          </a:prstGeom>
          <a:noFill/>
          <a:ln w="9525" algn="ctr">
            <a:solidFill>
              <a:schemeClr val="tx1"/>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57" name="Rectangle 56"/>
          <p:cNvSpPr>
            <a:spLocks noChangeArrowheads="1"/>
          </p:cNvSpPr>
          <p:nvPr/>
        </p:nvSpPr>
        <p:spPr bwMode="auto">
          <a:xfrm>
            <a:off x="5993308" y="3609639"/>
            <a:ext cx="4318000" cy="592137"/>
          </a:xfrm>
          <a:prstGeom prst="rect">
            <a:avLst/>
          </a:prstGeom>
          <a:noFill/>
          <a:ln w="9525" algn="ctr">
            <a:solidFill>
              <a:schemeClr val="tx1"/>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23"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a:t>
            </a:r>
            <a:endParaRPr lang="it-IT" altLang="it-IT" dirty="0"/>
          </a:p>
        </p:txBody>
      </p:sp>
    </p:spTree>
    <p:extLst>
      <p:ext uri="{BB962C8B-B14F-4D97-AF65-F5344CB8AC3E}">
        <p14:creationId xmlns:p14="http://schemas.microsoft.com/office/powerpoint/2010/main" val="29722616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40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38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3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7" grpId="0"/>
      <p:bldP spid="24" grpId="0"/>
      <p:bldP spid="16401" grpId="0" animBg="1"/>
      <p:bldP spid="5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652161081"/>
              </p:ext>
            </p:extLst>
          </p:nvPr>
        </p:nvGraphicFramePr>
        <p:xfrm>
          <a:off x="1883834" y="2319789"/>
          <a:ext cx="8290990" cy="511175"/>
        </p:xfrm>
        <a:graphic>
          <a:graphicData uri="http://schemas.openxmlformats.org/drawingml/2006/table">
            <a:tbl>
              <a:tblPr firstRow="1" bandRow="1">
                <a:tableStyleId>{5C22544A-7EE6-4342-B048-85BDC9FD1C3A}</a:tableStyleId>
              </a:tblPr>
              <a:tblGrid>
                <a:gridCol w="478325"/>
                <a:gridCol w="1116095"/>
                <a:gridCol w="1116095"/>
                <a:gridCol w="1116095"/>
                <a:gridCol w="1116095"/>
                <a:gridCol w="1116095"/>
                <a:gridCol w="1116095"/>
                <a:gridCol w="1116095"/>
              </a:tblGrid>
              <a:tr h="511175">
                <a:tc>
                  <a:txBody>
                    <a:bodyPr/>
                    <a:lstStyle/>
                    <a:p>
                      <a:pPr algn="ctr"/>
                      <a:r>
                        <a:rPr lang="en-US" sz="1000" dirty="0" smtClean="0"/>
                        <a:t>ID</a:t>
                      </a:r>
                      <a:endParaRPr lang="en-US" sz="1000" dirty="0"/>
                    </a:p>
                  </a:txBody>
                  <a:tcPr marL="121927" marR="121927" marT="45630" marB="45630" anchor="ctr">
                    <a:solidFill>
                      <a:srgbClr val="CC9900"/>
                    </a:solidFill>
                  </a:tcPr>
                </a:tc>
                <a:tc>
                  <a:txBody>
                    <a:bodyPr/>
                    <a:lstStyle/>
                    <a:p>
                      <a:pPr algn="ctr"/>
                      <a:r>
                        <a:rPr lang="en-US" sz="1000" dirty="0" smtClean="0"/>
                        <a:t>First Name</a:t>
                      </a:r>
                      <a:endParaRPr lang="en-US" sz="1000" dirty="0"/>
                    </a:p>
                  </a:txBody>
                  <a:tcPr marL="121927" marR="121927" marT="45630" marB="45630" anchor="ctr">
                    <a:solidFill>
                      <a:srgbClr val="CC9900"/>
                    </a:solidFill>
                  </a:tcPr>
                </a:tc>
                <a:tc>
                  <a:txBody>
                    <a:bodyPr/>
                    <a:lstStyle/>
                    <a:p>
                      <a:pPr algn="ctr"/>
                      <a:r>
                        <a:rPr lang="en-US" sz="1000" dirty="0" smtClean="0"/>
                        <a:t>Last Name</a:t>
                      </a:r>
                      <a:endParaRPr lang="en-US" sz="1000" dirty="0"/>
                    </a:p>
                  </a:txBody>
                  <a:tcPr marL="121927" marR="121927" marT="45630" marB="45630" anchor="ctr">
                    <a:solidFill>
                      <a:srgbClr val="CC9900"/>
                    </a:solidFill>
                  </a:tcPr>
                </a:tc>
                <a:tc>
                  <a:txBody>
                    <a:bodyPr/>
                    <a:lstStyle/>
                    <a:p>
                      <a:pPr algn="ctr"/>
                      <a:r>
                        <a:rPr lang="en-US" sz="1000" dirty="0" smtClean="0"/>
                        <a:t>Date of Birth</a:t>
                      </a:r>
                      <a:endParaRPr lang="en-US" sz="1000" dirty="0"/>
                    </a:p>
                  </a:txBody>
                  <a:tcPr marL="121927" marR="121927" marT="45630" marB="45630" anchor="ctr">
                    <a:solidFill>
                      <a:srgbClr val="CC9900"/>
                    </a:solidFill>
                  </a:tcPr>
                </a:tc>
                <a:tc>
                  <a:txBody>
                    <a:bodyPr/>
                    <a:lstStyle/>
                    <a:p>
                      <a:pPr algn="ctr"/>
                      <a:r>
                        <a:rPr lang="en-US" sz="1000" dirty="0" smtClean="0"/>
                        <a:t>Job</a:t>
                      </a:r>
                      <a:r>
                        <a:rPr lang="en-US" sz="1000" baseline="0" dirty="0" smtClean="0"/>
                        <a:t> Category</a:t>
                      </a:r>
                      <a:endParaRPr lang="en-US" sz="1000" dirty="0"/>
                    </a:p>
                  </a:txBody>
                  <a:tcPr marL="121927" marR="121927" marT="45630" marB="45630" anchor="ctr">
                    <a:solidFill>
                      <a:srgbClr val="CC9900"/>
                    </a:solidFill>
                  </a:tcPr>
                </a:tc>
                <a:tc>
                  <a:txBody>
                    <a:bodyPr/>
                    <a:lstStyle/>
                    <a:p>
                      <a:pPr algn="ctr"/>
                      <a:r>
                        <a:rPr lang="en-US" sz="1000" dirty="0" smtClean="0"/>
                        <a:t>Salary</a:t>
                      </a:r>
                      <a:endParaRPr lang="en-US" sz="1000" dirty="0"/>
                    </a:p>
                  </a:txBody>
                  <a:tcPr marL="121927" marR="121927" marT="45630" marB="45630" anchor="ctr">
                    <a:solidFill>
                      <a:srgbClr val="CC9900"/>
                    </a:solidFill>
                  </a:tcPr>
                </a:tc>
                <a:tc>
                  <a:txBody>
                    <a:bodyPr/>
                    <a:lstStyle/>
                    <a:p>
                      <a:pPr algn="ctr"/>
                      <a:r>
                        <a:rPr lang="en-US" sz="1000" dirty="0" smtClean="0"/>
                        <a:t>Date of Hire</a:t>
                      </a:r>
                      <a:endParaRPr lang="en-US" sz="1000" dirty="0"/>
                    </a:p>
                  </a:txBody>
                  <a:tcPr marL="121927" marR="121927" marT="45630" marB="45630" anchor="ctr">
                    <a:solidFill>
                      <a:srgbClr val="CC9900"/>
                    </a:solidFill>
                  </a:tcPr>
                </a:tc>
                <a:tc>
                  <a:txBody>
                    <a:bodyPr/>
                    <a:lstStyle/>
                    <a:p>
                      <a:pPr algn="ctr"/>
                      <a:r>
                        <a:rPr lang="en-US" sz="1000" dirty="0" smtClean="0"/>
                        <a:t>Employer</a:t>
                      </a:r>
                      <a:endParaRPr lang="en-US" sz="1000" dirty="0"/>
                    </a:p>
                  </a:txBody>
                  <a:tcPr marL="121927" marR="121927" marT="45630" marB="45630" anchor="ctr">
                    <a:solidFill>
                      <a:srgbClr val="CC990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512419340"/>
              </p:ext>
            </p:extLst>
          </p:nvPr>
        </p:nvGraphicFramePr>
        <p:xfrm>
          <a:off x="1898651" y="3124651"/>
          <a:ext cx="7175501" cy="511175"/>
        </p:xfrm>
        <a:graphic>
          <a:graphicData uri="http://schemas.openxmlformats.org/drawingml/2006/table">
            <a:tbl>
              <a:tblPr firstRow="1" bandRow="1">
                <a:tableStyleId>{5C22544A-7EE6-4342-B048-85BDC9FD1C3A}</a:tableStyleId>
              </a:tblPr>
              <a:tblGrid>
                <a:gridCol w="478367"/>
                <a:gridCol w="1116189"/>
                <a:gridCol w="1116189"/>
                <a:gridCol w="1116189"/>
                <a:gridCol w="1116189"/>
                <a:gridCol w="1116189"/>
                <a:gridCol w="1116189"/>
              </a:tblGrid>
              <a:tr h="511175">
                <a:tc>
                  <a:txBody>
                    <a:bodyPr/>
                    <a:lstStyle/>
                    <a:p>
                      <a:pPr algn="ctr"/>
                      <a:r>
                        <a:rPr lang="en-US" sz="1000" dirty="0" smtClean="0"/>
                        <a:t>ID</a:t>
                      </a:r>
                      <a:endParaRPr lang="en-US" sz="1000" dirty="0"/>
                    </a:p>
                  </a:txBody>
                  <a:tcPr marL="121936" marR="121936" marT="45630" marB="45630" anchor="ctr">
                    <a:solidFill>
                      <a:srgbClr val="CC9900"/>
                    </a:solidFill>
                  </a:tcPr>
                </a:tc>
                <a:tc>
                  <a:txBody>
                    <a:bodyPr/>
                    <a:lstStyle/>
                    <a:p>
                      <a:pPr algn="ctr"/>
                      <a:r>
                        <a:rPr lang="en-US" sz="1000" dirty="0" smtClean="0"/>
                        <a:t>First Name</a:t>
                      </a:r>
                      <a:endParaRPr lang="en-US" sz="1000" dirty="0"/>
                    </a:p>
                  </a:txBody>
                  <a:tcPr marL="121936" marR="121936" marT="45630" marB="45630" anchor="ctr">
                    <a:solidFill>
                      <a:srgbClr val="CC9900"/>
                    </a:solidFill>
                  </a:tcPr>
                </a:tc>
                <a:tc>
                  <a:txBody>
                    <a:bodyPr/>
                    <a:lstStyle/>
                    <a:p>
                      <a:pPr algn="ctr"/>
                      <a:r>
                        <a:rPr lang="en-US" sz="1000" dirty="0" smtClean="0"/>
                        <a:t>Middle Name</a:t>
                      </a:r>
                      <a:endParaRPr lang="en-US" sz="1000" dirty="0"/>
                    </a:p>
                  </a:txBody>
                  <a:tcPr marL="121936" marR="121936" marT="45630" marB="45630" anchor="ctr">
                    <a:solidFill>
                      <a:srgbClr val="CC9900"/>
                    </a:solidFill>
                  </a:tcPr>
                </a:tc>
                <a:tc>
                  <a:txBody>
                    <a:bodyPr/>
                    <a:lstStyle/>
                    <a:p>
                      <a:pPr algn="ctr"/>
                      <a:r>
                        <a:rPr lang="en-US" sz="1000" dirty="0" smtClean="0"/>
                        <a:t>Last Name</a:t>
                      </a:r>
                      <a:endParaRPr lang="en-US" sz="1000" dirty="0"/>
                    </a:p>
                  </a:txBody>
                  <a:tcPr marL="121936" marR="121936" marT="45630" marB="45630" anchor="ctr">
                    <a:solidFill>
                      <a:srgbClr val="CC9900"/>
                    </a:solidFill>
                  </a:tcPr>
                </a:tc>
                <a:tc>
                  <a:txBody>
                    <a:bodyPr/>
                    <a:lstStyle/>
                    <a:p>
                      <a:pPr algn="ctr"/>
                      <a:r>
                        <a:rPr lang="en-US" sz="1000" dirty="0" smtClean="0"/>
                        <a:t>Job</a:t>
                      </a:r>
                      <a:r>
                        <a:rPr lang="en-US" sz="1000" baseline="0" dirty="0" smtClean="0"/>
                        <a:t> Category</a:t>
                      </a:r>
                      <a:endParaRPr lang="en-US" sz="1000" dirty="0"/>
                    </a:p>
                  </a:txBody>
                  <a:tcPr marL="121936" marR="121936" marT="45630" marB="45630" anchor="ctr">
                    <a:solidFill>
                      <a:srgbClr val="CC9900"/>
                    </a:solidFill>
                  </a:tcPr>
                </a:tc>
                <a:tc>
                  <a:txBody>
                    <a:bodyPr/>
                    <a:lstStyle/>
                    <a:p>
                      <a:pPr algn="ctr"/>
                      <a:r>
                        <a:rPr lang="en-US" sz="1000" dirty="0" smtClean="0"/>
                        <a:t>Employer</a:t>
                      </a:r>
                      <a:endParaRPr lang="en-US" sz="1000" dirty="0"/>
                    </a:p>
                  </a:txBody>
                  <a:tcPr marL="121936" marR="121936" marT="45630" marB="45630" anchor="ctr">
                    <a:solidFill>
                      <a:srgbClr val="CC9900"/>
                    </a:solidFill>
                  </a:tcPr>
                </a:tc>
                <a:tc>
                  <a:txBody>
                    <a:bodyPr/>
                    <a:lstStyle/>
                    <a:p>
                      <a:pPr algn="ctr"/>
                      <a:r>
                        <a:rPr lang="en-US" sz="1000" dirty="0" smtClean="0"/>
                        <a:t>Hourly Rate</a:t>
                      </a:r>
                      <a:endParaRPr lang="en-US" sz="1000" dirty="0"/>
                    </a:p>
                  </a:txBody>
                  <a:tcPr marL="121936" marR="121936" marT="45630" marB="45630" anchor="ctr">
                    <a:solidFill>
                      <a:srgbClr val="CC9900"/>
                    </a:solidFill>
                  </a:tcPr>
                </a:tc>
              </a:tr>
            </a:tbl>
          </a:graphicData>
        </a:graphic>
      </p:graphicFrame>
      <p:sp>
        <p:nvSpPr>
          <p:cNvPr id="7210" name="TextBox 27"/>
          <p:cNvSpPr txBox="1">
            <a:spLocks noChangeArrowheads="1"/>
          </p:cNvSpPr>
          <p:nvPr/>
        </p:nvSpPr>
        <p:spPr bwMode="auto">
          <a:xfrm>
            <a:off x="3276600" y="1921326"/>
            <a:ext cx="1628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r>
              <a:rPr kumimoji="0" lang="en-US" altLang="en-US">
                <a:solidFill>
                  <a:schemeClr val="tx1"/>
                </a:solidFill>
              </a:rPr>
              <a:t>Personal data</a:t>
            </a:r>
          </a:p>
        </p:txBody>
      </p:sp>
      <p:sp>
        <p:nvSpPr>
          <p:cNvPr id="7211" name="TextBox 29"/>
          <p:cNvSpPr txBox="1">
            <a:spLocks noChangeArrowheads="1"/>
          </p:cNvSpPr>
          <p:nvPr/>
        </p:nvSpPr>
        <p:spPr bwMode="auto">
          <a:xfrm>
            <a:off x="6885518" y="1921326"/>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r>
              <a:rPr kumimoji="0" lang="en-US" altLang="en-US">
                <a:solidFill>
                  <a:schemeClr val="tx1"/>
                </a:solidFill>
              </a:rPr>
              <a:t>Professional data</a:t>
            </a:r>
          </a:p>
        </p:txBody>
      </p:sp>
      <p:sp>
        <p:nvSpPr>
          <p:cNvPr id="7212" name="Rectangle 1"/>
          <p:cNvSpPr>
            <a:spLocks noChangeArrowheads="1"/>
          </p:cNvSpPr>
          <p:nvPr/>
        </p:nvSpPr>
        <p:spPr bwMode="auto">
          <a:xfrm>
            <a:off x="2465917" y="2268989"/>
            <a:ext cx="3147483" cy="593725"/>
          </a:xfrm>
          <a:prstGeom prst="rect">
            <a:avLst/>
          </a:prstGeom>
          <a:noFill/>
          <a:ln w="15875" algn="ctr">
            <a:solidFill>
              <a:srgbClr val="0099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7213" name="Rectangle 30"/>
          <p:cNvSpPr>
            <a:spLocks noChangeArrowheads="1"/>
          </p:cNvSpPr>
          <p:nvPr/>
        </p:nvSpPr>
        <p:spPr bwMode="auto">
          <a:xfrm>
            <a:off x="5795434" y="2270576"/>
            <a:ext cx="4307417" cy="593725"/>
          </a:xfrm>
          <a:prstGeom prst="rect">
            <a:avLst/>
          </a:prstGeom>
          <a:noFill/>
          <a:ln w="15875" algn="ctr">
            <a:solidFill>
              <a:srgbClr val="0066FF"/>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7214" name="Rectangle 31"/>
          <p:cNvSpPr>
            <a:spLocks noChangeArrowheads="1"/>
          </p:cNvSpPr>
          <p:nvPr/>
        </p:nvSpPr>
        <p:spPr bwMode="auto">
          <a:xfrm>
            <a:off x="5795434" y="3078614"/>
            <a:ext cx="3189817" cy="593725"/>
          </a:xfrm>
          <a:prstGeom prst="rect">
            <a:avLst/>
          </a:prstGeom>
          <a:noFill/>
          <a:ln w="15875" algn="ctr">
            <a:solidFill>
              <a:srgbClr val="0066FF"/>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7215" name="Rectangle 32"/>
          <p:cNvSpPr>
            <a:spLocks noChangeArrowheads="1"/>
          </p:cNvSpPr>
          <p:nvPr/>
        </p:nvSpPr>
        <p:spPr bwMode="auto">
          <a:xfrm>
            <a:off x="2461685" y="3078614"/>
            <a:ext cx="3151716" cy="593725"/>
          </a:xfrm>
          <a:prstGeom prst="rect">
            <a:avLst/>
          </a:prstGeom>
          <a:noFill/>
          <a:ln w="15875" algn="ctr">
            <a:solidFill>
              <a:srgbClr val="0099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graphicFrame>
        <p:nvGraphicFramePr>
          <p:cNvPr id="34" name="Table 33"/>
          <p:cNvGraphicFramePr>
            <a:graphicFrameLocks noGrp="1"/>
          </p:cNvGraphicFramePr>
          <p:nvPr>
            <p:extLst>
              <p:ext uri="{D42A27DB-BD31-4B8C-83A1-F6EECF244321}">
                <p14:modId xmlns:p14="http://schemas.microsoft.com/office/powerpoint/2010/main" val="1956007346"/>
              </p:ext>
            </p:extLst>
          </p:nvPr>
        </p:nvGraphicFramePr>
        <p:xfrm>
          <a:off x="1898651" y="3950151"/>
          <a:ext cx="9694325" cy="512763"/>
        </p:xfrm>
        <a:graphic>
          <a:graphicData uri="http://schemas.openxmlformats.org/drawingml/2006/table">
            <a:tbl>
              <a:tblPr firstRow="1" bandRow="1">
                <a:tableStyleId>{5C22544A-7EE6-4342-B048-85BDC9FD1C3A}</a:tableStyleId>
              </a:tblPr>
              <a:tblGrid>
                <a:gridCol w="475472"/>
                <a:gridCol w="1024317"/>
                <a:gridCol w="1024317"/>
                <a:gridCol w="1024317"/>
                <a:gridCol w="1024317"/>
                <a:gridCol w="1024317"/>
                <a:gridCol w="1024317"/>
                <a:gridCol w="1024317"/>
                <a:gridCol w="1024317"/>
                <a:gridCol w="1024317"/>
              </a:tblGrid>
              <a:tr h="512763">
                <a:tc>
                  <a:txBody>
                    <a:bodyPr/>
                    <a:lstStyle/>
                    <a:p>
                      <a:pPr algn="ctr"/>
                      <a:r>
                        <a:rPr lang="en-US" sz="1000" dirty="0" smtClean="0"/>
                        <a:t>ID</a:t>
                      </a:r>
                      <a:endParaRPr lang="en-US" sz="1000" dirty="0"/>
                    </a:p>
                  </a:txBody>
                  <a:tcPr marL="121916" marR="121916" marT="45771" marB="45771" anchor="ctr">
                    <a:solidFill>
                      <a:srgbClr val="CC9900"/>
                    </a:solidFill>
                  </a:tcPr>
                </a:tc>
                <a:tc>
                  <a:txBody>
                    <a:bodyPr/>
                    <a:lstStyle/>
                    <a:p>
                      <a:pPr algn="ctr"/>
                      <a:r>
                        <a:rPr lang="en-US" sz="1000" dirty="0" smtClean="0"/>
                        <a:t>First Name</a:t>
                      </a:r>
                      <a:endParaRPr lang="en-US" sz="1000" dirty="0"/>
                    </a:p>
                  </a:txBody>
                  <a:tcPr marL="121916" marR="121916" marT="45771" marB="45771" anchor="ctr">
                    <a:solidFill>
                      <a:srgbClr val="CC9900"/>
                    </a:solidFill>
                  </a:tcPr>
                </a:tc>
                <a:tc>
                  <a:txBody>
                    <a:bodyPr/>
                    <a:lstStyle/>
                    <a:p>
                      <a:pPr algn="ctr"/>
                      <a:r>
                        <a:rPr lang="en-US" sz="1000" dirty="0" smtClean="0"/>
                        <a:t>Last Name</a:t>
                      </a:r>
                      <a:endParaRPr lang="en-US" sz="1000" dirty="0"/>
                    </a:p>
                  </a:txBody>
                  <a:tcPr marL="121916" marR="121916" marT="45771" marB="45771" anchor="ctr">
                    <a:solidFill>
                      <a:srgbClr val="CC9900"/>
                    </a:solidFill>
                  </a:tcPr>
                </a:tc>
                <a:tc>
                  <a:txBody>
                    <a:bodyPr/>
                    <a:lstStyle/>
                    <a:p>
                      <a:pPr algn="ctr"/>
                      <a:r>
                        <a:rPr lang="en-US" sz="1000" dirty="0" smtClean="0"/>
                        <a:t>Job Category</a:t>
                      </a:r>
                      <a:endParaRPr lang="en-US" sz="1000" dirty="0"/>
                    </a:p>
                  </a:txBody>
                  <a:tcPr marL="121916" marR="121916" marT="45771" marB="45771" anchor="ctr">
                    <a:solidFill>
                      <a:srgbClr val="CC9900"/>
                    </a:solidFill>
                  </a:tcPr>
                </a:tc>
                <a:tc>
                  <a:txBody>
                    <a:bodyPr/>
                    <a:lstStyle/>
                    <a:p>
                      <a:pPr algn="ctr"/>
                      <a:r>
                        <a:rPr lang="en-US" sz="1000" dirty="0" smtClean="0"/>
                        <a:t>Salary</a:t>
                      </a:r>
                      <a:endParaRPr lang="en-US" sz="1000" dirty="0"/>
                    </a:p>
                  </a:txBody>
                  <a:tcPr marL="121916" marR="121916" marT="45771" marB="45771" anchor="ctr">
                    <a:solidFill>
                      <a:srgbClr val="CC9900"/>
                    </a:solidFill>
                  </a:tcPr>
                </a:tc>
                <a:tc>
                  <a:txBody>
                    <a:bodyPr/>
                    <a:lstStyle/>
                    <a:p>
                      <a:pPr algn="ctr"/>
                      <a:r>
                        <a:rPr lang="en-US" sz="1000" dirty="0" smtClean="0"/>
                        <a:t>Employer</a:t>
                      </a:r>
                      <a:endParaRPr lang="en-US" sz="1000" dirty="0"/>
                    </a:p>
                  </a:txBody>
                  <a:tcPr marL="121916" marR="121916" marT="45771" marB="45771" anchor="ctr">
                    <a:solidFill>
                      <a:srgbClr val="CC9900"/>
                    </a:solidFill>
                  </a:tcPr>
                </a:tc>
                <a:tc>
                  <a:txBody>
                    <a:bodyPr/>
                    <a:lstStyle/>
                    <a:p>
                      <a:pPr algn="ctr"/>
                      <a:r>
                        <a:rPr lang="en-US" sz="1000" dirty="0" smtClean="0"/>
                        <a:t>Group</a:t>
                      </a:r>
                      <a:endParaRPr lang="en-US" sz="1000" dirty="0"/>
                    </a:p>
                  </a:txBody>
                  <a:tcPr marL="121916" marR="121916" marT="45771" marB="45771" anchor="ctr">
                    <a:solidFill>
                      <a:srgbClr val="CC9900"/>
                    </a:solidFill>
                  </a:tcPr>
                </a:tc>
                <a:tc>
                  <a:txBody>
                    <a:bodyPr/>
                    <a:lstStyle/>
                    <a:p>
                      <a:pPr algn="ctr"/>
                      <a:r>
                        <a:rPr lang="en-US" sz="1000" dirty="0" smtClean="0"/>
                        <a:t>Seniority</a:t>
                      </a:r>
                      <a:endParaRPr lang="en-US" sz="1000" dirty="0"/>
                    </a:p>
                  </a:txBody>
                  <a:tcPr marL="121916" marR="121916" marT="45771" marB="45771" anchor="ctr">
                    <a:solidFill>
                      <a:srgbClr val="CC9900"/>
                    </a:solidFill>
                  </a:tcPr>
                </a:tc>
                <a:tc>
                  <a:txBody>
                    <a:bodyPr/>
                    <a:lstStyle/>
                    <a:p>
                      <a:pPr algn="ctr"/>
                      <a:r>
                        <a:rPr lang="en-US" sz="1000" dirty="0" err="1" smtClean="0"/>
                        <a:t>Bldg</a:t>
                      </a:r>
                      <a:r>
                        <a:rPr lang="en-US" sz="1000" dirty="0" smtClean="0"/>
                        <a:t> #</a:t>
                      </a:r>
                      <a:endParaRPr lang="en-US" sz="1000" dirty="0"/>
                    </a:p>
                  </a:txBody>
                  <a:tcPr marL="121916" marR="121916" marT="45771" marB="45771" anchor="ctr">
                    <a:solidFill>
                      <a:srgbClr val="CC9900"/>
                    </a:solidFill>
                  </a:tcPr>
                </a:tc>
                <a:tc>
                  <a:txBody>
                    <a:bodyPr/>
                    <a:lstStyle/>
                    <a:p>
                      <a:pPr algn="ctr"/>
                      <a:r>
                        <a:rPr lang="en-US" sz="1000" dirty="0" smtClean="0"/>
                        <a:t>Office #</a:t>
                      </a:r>
                      <a:endParaRPr lang="en-US" sz="1000" dirty="0"/>
                    </a:p>
                  </a:txBody>
                  <a:tcPr marL="121916" marR="121916" marT="45771" marB="45771" anchor="ctr">
                    <a:solidFill>
                      <a:srgbClr val="CC9900"/>
                    </a:solidFill>
                  </a:tcPr>
                </a:tc>
              </a:tr>
            </a:tbl>
          </a:graphicData>
        </a:graphic>
      </p:graphicFrame>
      <p:sp>
        <p:nvSpPr>
          <p:cNvPr id="7240" name="Rectangle 34"/>
          <p:cNvSpPr>
            <a:spLocks noChangeArrowheads="1"/>
          </p:cNvSpPr>
          <p:nvPr/>
        </p:nvSpPr>
        <p:spPr bwMode="auto">
          <a:xfrm>
            <a:off x="4538133" y="3910464"/>
            <a:ext cx="6942667" cy="592137"/>
          </a:xfrm>
          <a:prstGeom prst="rect">
            <a:avLst/>
          </a:prstGeom>
          <a:noFill/>
          <a:ln w="15875" algn="ctr">
            <a:solidFill>
              <a:srgbClr val="0066FF"/>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7241" name="Rectangle 35"/>
          <p:cNvSpPr>
            <a:spLocks noChangeArrowheads="1"/>
          </p:cNvSpPr>
          <p:nvPr/>
        </p:nvSpPr>
        <p:spPr bwMode="auto">
          <a:xfrm>
            <a:off x="2461684" y="3915225"/>
            <a:ext cx="1854200" cy="592138"/>
          </a:xfrm>
          <a:prstGeom prst="rect">
            <a:avLst/>
          </a:prstGeom>
          <a:noFill/>
          <a:ln w="15875" algn="ctr">
            <a:solidFill>
              <a:srgbClr val="0099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4065384842"/>
              </p:ext>
            </p:extLst>
          </p:nvPr>
        </p:nvGraphicFramePr>
        <p:xfrm>
          <a:off x="1896534" y="4753426"/>
          <a:ext cx="8290990" cy="511175"/>
        </p:xfrm>
        <a:graphic>
          <a:graphicData uri="http://schemas.openxmlformats.org/drawingml/2006/table">
            <a:tbl>
              <a:tblPr firstRow="1" bandRow="1">
                <a:tableStyleId>{5C22544A-7EE6-4342-B048-85BDC9FD1C3A}</a:tableStyleId>
              </a:tblPr>
              <a:tblGrid>
                <a:gridCol w="478325"/>
                <a:gridCol w="1116095"/>
                <a:gridCol w="1116095"/>
                <a:gridCol w="1116095"/>
                <a:gridCol w="1116095"/>
                <a:gridCol w="1116095"/>
                <a:gridCol w="1116095"/>
                <a:gridCol w="1116095"/>
              </a:tblGrid>
              <a:tr h="511175">
                <a:tc>
                  <a:txBody>
                    <a:bodyPr/>
                    <a:lstStyle/>
                    <a:p>
                      <a:pPr algn="ctr"/>
                      <a:r>
                        <a:rPr lang="en-US" sz="1000" dirty="0" smtClean="0"/>
                        <a:t>ID</a:t>
                      </a:r>
                      <a:endParaRPr lang="en-US" sz="1000" dirty="0"/>
                    </a:p>
                  </a:txBody>
                  <a:tcPr marL="121927" marR="121927" marT="45630" marB="45630" anchor="ctr">
                    <a:solidFill>
                      <a:srgbClr val="CC9900"/>
                    </a:solidFill>
                  </a:tcPr>
                </a:tc>
                <a:tc>
                  <a:txBody>
                    <a:bodyPr/>
                    <a:lstStyle/>
                    <a:p>
                      <a:pPr algn="ctr"/>
                      <a:r>
                        <a:rPr lang="en-US" sz="1000" dirty="0" smtClean="0"/>
                        <a:t>Last Name</a:t>
                      </a:r>
                      <a:endParaRPr lang="en-US" sz="1000" dirty="0"/>
                    </a:p>
                  </a:txBody>
                  <a:tcPr marL="121927" marR="121927" marT="45630" marB="45630" anchor="ctr">
                    <a:solidFill>
                      <a:srgbClr val="CC9900"/>
                    </a:solidFill>
                  </a:tcPr>
                </a:tc>
                <a:tc>
                  <a:txBody>
                    <a:bodyPr/>
                    <a:lstStyle/>
                    <a:p>
                      <a:pPr algn="ctr"/>
                      <a:r>
                        <a:rPr lang="en-US" sz="1000" dirty="0" smtClean="0"/>
                        <a:t>Job Category</a:t>
                      </a:r>
                      <a:endParaRPr lang="en-US" sz="1000" dirty="0"/>
                    </a:p>
                  </a:txBody>
                  <a:tcPr marL="121927" marR="121927" marT="45630" marB="45630" anchor="ctr">
                    <a:solidFill>
                      <a:srgbClr val="CC9900"/>
                    </a:solidFill>
                  </a:tcPr>
                </a:tc>
                <a:tc>
                  <a:txBody>
                    <a:bodyPr/>
                    <a:lstStyle/>
                    <a:p>
                      <a:pPr algn="ctr"/>
                      <a:r>
                        <a:rPr lang="en-US" sz="1000" dirty="0" smtClean="0"/>
                        <a:t>Salary</a:t>
                      </a:r>
                      <a:endParaRPr lang="en-US" sz="1000" dirty="0"/>
                    </a:p>
                  </a:txBody>
                  <a:tcPr marL="121927" marR="121927" marT="45630" marB="45630" anchor="ctr">
                    <a:solidFill>
                      <a:srgbClr val="CC9900"/>
                    </a:solidFill>
                  </a:tcPr>
                </a:tc>
                <a:tc>
                  <a:txBody>
                    <a:bodyPr/>
                    <a:lstStyle/>
                    <a:p>
                      <a:pPr algn="ctr"/>
                      <a:r>
                        <a:rPr lang="en-US" sz="1000" dirty="0" smtClean="0"/>
                        <a:t>Date of Hire</a:t>
                      </a:r>
                      <a:endParaRPr lang="en-US" sz="1000" dirty="0"/>
                    </a:p>
                  </a:txBody>
                  <a:tcPr marL="121927" marR="121927" marT="45630" marB="45630" anchor="ctr">
                    <a:solidFill>
                      <a:srgbClr val="CC9900"/>
                    </a:solidFill>
                  </a:tcPr>
                </a:tc>
                <a:tc>
                  <a:txBody>
                    <a:bodyPr/>
                    <a:lstStyle/>
                    <a:p>
                      <a:pPr algn="ctr"/>
                      <a:r>
                        <a:rPr lang="en-US" sz="1000" dirty="0" smtClean="0"/>
                        <a:t>Employer</a:t>
                      </a:r>
                      <a:endParaRPr lang="en-US" sz="1000" dirty="0"/>
                    </a:p>
                  </a:txBody>
                  <a:tcPr marL="121927" marR="121927" marT="45630" marB="45630" anchor="ctr">
                    <a:solidFill>
                      <a:srgbClr val="CC9900"/>
                    </a:solidFill>
                  </a:tcPr>
                </a:tc>
                <a:tc>
                  <a:txBody>
                    <a:bodyPr/>
                    <a:lstStyle/>
                    <a:p>
                      <a:pPr algn="ctr"/>
                      <a:r>
                        <a:rPr lang="en-US" sz="1000" baseline="0" dirty="0" smtClean="0"/>
                        <a:t>Insurance ID</a:t>
                      </a:r>
                      <a:endParaRPr lang="en-US" sz="1000" dirty="0"/>
                    </a:p>
                  </a:txBody>
                  <a:tcPr marL="121927" marR="121927" marT="45630" marB="45630" anchor="ctr">
                    <a:solidFill>
                      <a:srgbClr val="CC9900"/>
                    </a:solidFill>
                  </a:tcPr>
                </a:tc>
                <a:tc>
                  <a:txBody>
                    <a:bodyPr/>
                    <a:lstStyle/>
                    <a:p>
                      <a:pPr algn="ctr"/>
                      <a:r>
                        <a:rPr lang="en-US" sz="1000" dirty="0" smtClean="0"/>
                        <a:t>Emergency Contact</a:t>
                      </a:r>
                      <a:endParaRPr lang="en-US" sz="1000" dirty="0"/>
                    </a:p>
                  </a:txBody>
                  <a:tcPr marL="121927" marR="121927" marT="45630" marB="45630" anchor="ctr">
                    <a:solidFill>
                      <a:srgbClr val="CC9900"/>
                    </a:solidFill>
                  </a:tcPr>
                </a:tc>
              </a:tr>
            </a:tbl>
          </a:graphicData>
        </a:graphic>
      </p:graphicFrame>
      <p:sp>
        <p:nvSpPr>
          <p:cNvPr id="7262" name="TextBox 29"/>
          <p:cNvSpPr txBox="1">
            <a:spLocks noChangeArrowheads="1"/>
          </p:cNvSpPr>
          <p:nvPr/>
        </p:nvSpPr>
        <p:spPr bwMode="auto">
          <a:xfrm>
            <a:off x="8346018" y="5450339"/>
            <a:ext cx="15664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r>
              <a:rPr kumimoji="0" lang="en-US" altLang="en-US">
                <a:solidFill>
                  <a:schemeClr val="tx1"/>
                </a:solidFill>
              </a:rPr>
              <a:t>Medical data</a:t>
            </a:r>
          </a:p>
        </p:txBody>
      </p:sp>
      <p:sp>
        <p:nvSpPr>
          <p:cNvPr id="7263" name="Rectangle 1"/>
          <p:cNvSpPr>
            <a:spLocks noChangeArrowheads="1"/>
          </p:cNvSpPr>
          <p:nvPr/>
        </p:nvSpPr>
        <p:spPr bwMode="auto">
          <a:xfrm>
            <a:off x="2478618" y="4702626"/>
            <a:ext cx="910167" cy="593725"/>
          </a:xfrm>
          <a:prstGeom prst="rect">
            <a:avLst/>
          </a:prstGeom>
          <a:noFill/>
          <a:ln w="15875" algn="ctr">
            <a:solidFill>
              <a:srgbClr val="0099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7264" name="Rectangle 30"/>
          <p:cNvSpPr>
            <a:spLocks noChangeArrowheads="1"/>
          </p:cNvSpPr>
          <p:nvPr/>
        </p:nvSpPr>
        <p:spPr bwMode="auto">
          <a:xfrm>
            <a:off x="3602568" y="4704214"/>
            <a:ext cx="4231217" cy="593725"/>
          </a:xfrm>
          <a:prstGeom prst="rect">
            <a:avLst/>
          </a:prstGeom>
          <a:noFill/>
          <a:ln w="15875" algn="ctr">
            <a:solidFill>
              <a:srgbClr val="0066FF"/>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7265" name="Rectangle 35"/>
          <p:cNvSpPr>
            <a:spLocks noChangeArrowheads="1"/>
          </p:cNvSpPr>
          <p:nvPr/>
        </p:nvSpPr>
        <p:spPr bwMode="auto">
          <a:xfrm>
            <a:off x="8058151" y="4712150"/>
            <a:ext cx="2044700" cy="592138"/>
          </a:xfrm>
          <a:prstGeom prst="rect">
            <a:avLst/>
          </a:prstGeom>
          <a:noFill/>
          <a:ln w="15875" algn="ctr">
            <a:solidFill>
              <a:srgbClr val="FF00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20" name="Oval 19"/>
          <p:cNvSpPr>
            <a:spLocks noChangeArrowheads="1"/>
          </p:cNvSpPr>
          <p:nvPr/>
        </p:nvSpPr>
        <p:spPr bwMode="auto">
          <a:xfrm>
            <a:off x="368301" y="1289500"/>
            <a:ext cx="11605684" cy="4965700"/>
          </a:xfrm>
          <a:prstGeom prst="ellipse">
            <a:avLst/>
          </a:prstGeom>
          <a:noFill/>
          <a:ln w="9525" algn="ctr">
            <a:solidFill>
              <a:srgbClr val="FF00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21" name="TextBox 20"/>
          <p:cNvSpPr txBox="1">
            <a:spLocks noChangeArrowheads="1"/>
          </p:cNvSpPr>
          <p:nvPr/>
        </p:nvSpPr>
        <p:spPr bwMode="auto">
          <a:xfrm>
            <a:off x="5346552" y="6415538"/>
            <a:ext cx="14205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a:solidFill>
                  <a:schemeClr val="tx1"/>
                </a:solidFill>
              </a:rPr>
              <a:t>One “table”</a:t>
            </a:r>
          </a:p>
        </p:txBody>
      </p:sp>
      <p:sp>
        <p:nvSpPr>
          <p:cNvPr id="24"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a:t>
            </a:r>
            <a:endParaRPr lang="it-IT" altLang="it-IT" dirty="0"/>
          </a:p>
        </p:txBody>
      </p:sp>
    </p:spTree>
    <p:extLst>
      <p:ext uri="{BB962C8B-B14F-4D97-AF65-F5344CB8AC3E}">
        <p14:creationId xmlns:p14="http://schemas.microsoft.com/office/powerpoint/2010/main" val="4000889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The Relational Model</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698862"/>
            <a:ext cx="10967755" cy="4834938"/>
          </a:xfrm>
        </p:spPr>
        <p:txBody>
          <a:bodyPr/>
          <a:lstStyle/>
          <a:p>
            <a:pPr algn="just"/>
            <a:r>
              <a:rPr lang="en-GB" altLang="it-IT" sz="2400" dirty="0"/>
              <a:t>The basic data model:</a:t>
            </a:r>
          </a:p>
          <a:p>
            <a:pPr lvl="1" algn="just"/>
            <a:r>
              <a:rPr lang="en-GB" altLang="it-IT" sz="2000" dirty="0"/>
              <a:t>Relations, tuples, attributes, domains	</a:t>
            </a:r>
          </a:p>
          <a:p>
            <a:pPr lvl="1" algn="just"/>
            <a:r>
              <a:rPr lang="en-GB" altLang="it-IT" sz="2000" dirty="0"/>
              <a:t>Primary &amp; foreign keys				</a:t>
            </a:r>
          </a:p>
          <a:p>
            <a:pPr lvl="1" algn="just"/>
            <a:r>
              <a:rPr lang="en-GB" altLang="it-IT" sz="2000" dirty="0"/>
              <a:t>Normal forms</a:t>
            </a:r>
          </a:p>
          <a:p>
            <a:pPr algn="just"/>
            <a:endParaRPr lang="en-GB" altLang="it-IT" sz="2400" dirty="0"/>
          </a:p>
          <a:p>
            <a:pPr algn="just"/>
            <a:r>
              <a:rPr lang="en-GB" altLang="it-IT" sz="2400" dirty="0"/>
              <a:t>Query model:</a:t>
            </a:r>
          </a:p>
          <a:p>
            <a:pPr lvl="1" algn="just"/>
            <a:r>
              <a:rPr lang="en-GB" altLang="it-IT" sz="2000" dirty="0"/>
              <a:t>Relational algebra – </a:t>
            </a:r>
            <a:r>
              <a:rPr lang="en-GB" altLang="it-IT" sz="2000" dirty="0" err="1"/>
              <a:t>cartesian</a:t>
            </a:r>
            <a:r>
              <a:rPr lang="en-GB" altLang="it-IT" sz="2000" dirty="0"/>
              <a:t> product, selection, projection, union, set-difference</a:t>
            </a:r>
          </a:p>
          <a:p>
            <a:pPr lvl="1" algn="just"/>
            <a:r>
              <a:rPr lang="en-GB" altLang="it-IT" sz="2000" dirty="0"/>
              <a:t>Relational calculus</a:t>
            </a:r>
          </a:p>
          <a:p>
            <a:pPr algn="just"/>
            <a:endParaRPr lang="en-GB" altLang="it-IT" sz="2400" dirty="0"/>
          </a:p>
          <a:p>
            <a:pPr algn="just"/>
            <a:r>
              <a:rPr lang="en-GB" altLang="it-IT" sz="2400" dirty="0"/>
              <a:t>A primary theme:</a:t>
            </a:r>
          </a:p>
          <a:p>
            <a:pPr lvl="1" algn="just"/>
            <a:r>
              <a:rPr lang="en-GB" altLang="it-IT" sz="2000" dirty="0"/>
              <a:t>Physical data </a:t>
            </a:r>
            <a:r>
              <a:rPr lang="en-GB" altLang="it-IT" sz="2000" dirty="0" smtClean="0"/>
              <a:t>independence </a:t>
            </a:r>
            <a:endParaRPr lang="en-GB" altLang="it-IT" sz="2000" dirty="0"/>
          </a:p>
        </p:txBody>
      </p:sp>
      <p:sp>
        <p:nvSpPr>
          <p:cNvPr id="4" name="TextBox 1"/>
          <p:cNvSpPr txBox="1">
            <a:spLocks noChangeArrowheads="1"/>
          </p:cNvSpPr>
          <p:nvPr/>
        </p:nvSpPr>
        <p:spPr bwMode="auto">
          <a:xfrm>
            <a:off x="6089717" y="1417558"/>
            <a:ext cx="5806912"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tabLst>
                <a:tab pos="457200" algn="l"/>
                <a:tab pos="1147763" algn="l"/>
                <a:tab pos="1371600" algn="l"/>
                <a:tab pos="2286000" algn="l"/>
              </a:tabLst>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tabLst>
                <a:tab pos="457200" algn="l"/>
                <a:tab pos="1147763" algn="l"/>
                <a:tab pos="1371600" algn="l"/>
                <a:tab pos="2286000" algn="l"/>
              </a:tabLst>
              <a:defRPr kumimoji="1">
                <a:solidFill>
                  <a:schemeClr val="tx1"/>
                </a:solidFill>
                <a:latin typeface="Comic Sans MS" pitchFamily="66" charset="0"/>
              </a:defRPr>
            </a:lvl2pPr>
            <a:lvl3pPr eaLnBrk="0" hangingPunct="0">
              <a:lnSpc>
                <a:spcPts val="2600"/>
              </a:lnSpc>
              <a:buClr>
                <a:schemeClr val="tx1"/>
              </a:buClr>
              <a:buSzPct val="80000"/>
              <a:buChar char="–"/>
              <a:tabLst>
                <a:tab pos="457200" algn="l"/>
                <a:tab pos="1147763" algn="l"/>
                <a:tab pos="1371600" algn="l"/>
                <a:tab pos="2286000" algn="l"/>
              </a:tabLst>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96" charset="2"/>
              <a:buChar char="!"/>
              <a:tabLst>
                <a:tab pos="457200" algn="l"/>
                <a:tab pos="1147763" algn="l"/>
                <a:tab pos="1371600" algn="l"/>
                <a:tab pos="2286000" algn="l"/>
              </a:tabLst>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tabLst>
                <a:tab pos="457200" algn="l"/>
                <a:tab pos="1147763" algn="l"/>
                <a:tab pos="1371600" algn="l"/>
                <a:tab pos="2286000" algn="l"/>
              </a:tabLst>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tabLst>
                <a:tab pos="457200" algn="l"/>
                <a:tab pos="1147763" algn="l"/>
                <a:tab pos="1371600" algn="l"/>
                <a:tab pos="2286000" algn="l"/>
              </a:tabLst>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tabLst>
                <a:tab pos="457200" algn="l"/>
                <a:tab pos="1147763" algn="l"/>
                <a:tab pos="1371600" algn="l"/>
                <a:tab pos="2286000" algn="l"/>
              </a:tabLst>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tabLst>
                <a:tab pos="457200" algn="l"/>
                <a:tab pos="1147763" algn="l"/>
                <a:tab pos="1371600" algn="l"/>
                <a:tab pos="2286000" algn="l"/>
              </a:tabLst>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tabLst>
                <a:tab pos="457200" algn="l"/>
                <a:tab pos="1147763" algn="l"/>
                <a:tab pos="1371600" algn="l"/>
                <a:tab pos="2286000" algn="l"/>
              </a:tabLst>
              <a:defRPr kumimoji="1">
                <a:solidFill>
                  <a:schemeClr val="tx1"/>
                </a:solidFill>
                <a:latin typeface="Comic Sans MS" pitchFamily="66" charset="0"/>
              </a:defRPr>
            </a:lvl9pPr>
          </a:lstStyle>
          <a:p>
            <a:pPr eaLnBrk="1" hangingPunct="1">
              <a:lnSpc>
                <a:spcPct val="100000"/>
              </a:lnSpc>
              <a:buClrTx/>
              <a:buSzTx/>
              <a:buFontTx/>
              <a:buNone/>
            </a:pPr>
            <a:r>
              <a:rPr kumimoji="0" lang="en-US" altLang="en-US" sz="1500" b="1" dirty="0">
                <a:solidFill>
                  <a:schemeClr val="tx1"/>
                </a:solidFill>
              </a:rPr>
              <a:t>		“Employee”</a:t>
            </a:r>
          </a:p>
          <a:p>
            <a:pPr eaLnBrk="1" hangingPunct="1">
              <a:lnSpc>
                <a:spcPct val="100000"/>
              </a:lnSpc>
              <a:buClrTx/>
              <a:buSzTx/>
              <a:buFontTx/>
              <a:buNone/>
            </a:pPr>
            <a:endParaRPr kumimoji="0" lang="en-US" altLang="en-US" sz="1500" b="1" dirty="0">
              <a:solidFill>
                <a:schemeClr val="tx1"/>
              </a:solidFill>
            </a:endParaRPr>
          </a:p>
          <a:p>
            <a:pPr eaLnBrk="1" hangingPunct="1">
              <a:lnSpc>
                <a:spcPct val="100000"/>
              </a:lnSpc>
              <a:buClrTx/>
              <a:buSzTx/>
              <a:buFontTx/>
              <a:buNone/>
            </a:pPr>
            <a:r>
              <a:rPr kumimoji="0" lang="en-US" altLang="en-US" sz="1500" b="1" dirty="0" smtClean="0">
                <a:solidFill>
                  <a:schemeClr val="tx1"/>
                </a:solidFill>
              </a:rPr>
              <a:t>  </a:t>
            </a:r>
            <a:r>
              <a:rPr kumimoji="0" lang="en-US" altLang="en-US" sz="1500" b="1" u="sng" dirty="0" smtClean="0">
                <a:solidFill>
                  <a:schemeClr val="tx1"/>
                </a:solidFill>
              </a:rPr>
              <a:t>ID</a:t>
            </a:r>
            <a:r>
              <a:rPr kumimoji="0" lang="en-US" altLang="en-US" sz="1500" b="1" dirty="0">
                <a:solidFill>
                  <a:schemeClr val="tx1"/>
                </a:solidFill>
              </a:rPr>
              <a:t>	</a:t>
            </a:r>
            <a:r>
              <a:rPr kumimoji="0" lang="en-US" altLang="en-US" sz="1500" b="1" dirty="0" smtClean="0">
                <a:solidFill>
                  <a:schemeClr val="tx1"/>
                </a:solidFill>
              </a:rPr>
              <a:t>    </a:t>
            </a:r>
            <a:r>
              <a:rPr kumimoji="0" lang="en-US" altLang="en-US" sz="1500" b="1" u="sng" dirty="0" smtClean="0">
                <a:solidFill>
                  <a:schemeClr val="tx1"/>
                </a:solidFill>
              </a:rPr>
              <a:t>Last-Name</a:t>
            </a:r>
            <a:r>
              <a:rPr kumimoji="0" lang="en-US" altLang="en-US" sz="1500" b="1" dirty="0">
                <a:solidFill>
                  <a:schemeClr val="tx1"/>
                </a:solidFill>
              </a:rPr>
              <a:t>	</a:t>
            </a:r>
            <a:r>
              <a:rPr kumimoji="0" lang="en-US" altLang="en-US" sz="1500" b="1" u="sng" dirty="0">
                <a:solidFill>
                  <a:schemeClr val="tx1"/>
                </a:solidFill>
              </a:rPr>
              <a:t>Date-of-Birth</a:t>
            </a:r>
            <a:r>
              <a:rPr kumimoji="0" lang="en-US" altLang="en-US" sz="1500" b="1" dirty="0">
                <a:solidFill>
                  <a:schemeClr val="tx1"/>
                </a:solidFill>
              </a:rPr>
              <a:t>	 </a:t>
            </a:r>
            <a:r>
              <a:rPr kumimoji="0" lang="en-US" altLang="en-US" sz="1500" b="1" dirty="0" smtClean="0">
                <a:solidFill>
                  <a:schemeClr val="tx1"/>
                </a:solidFill>
              </a:rPr>
              <a:t>     </a:t>
            </a:r>
            <a:r>
              <a:rPr kumimoji="0" lang="en-US" altLang="en-US" sz="1500" b="1" u="sng" dirty="0" smtClean="0">
                <a:solidFill>
                  <a:schemeClr val="tx1"/>
                </a:solidFill>
              </a:rPr>
              <a:t>Job-Category</a:t>
            </a:r>
            <a:endParaRPr kumimoji="0" lang="en-US" altLang="en-US" sz="1500" b="1" u="sng" dirty="0">
              <a:solidFill>
                <a:schemeClr val="tx1"/>
              </a:solidFill>
            </a:endParaRPr>
          </a:p>
          <a:p>
            <a:pPr marL="0" lvl="2" eaLnBrk="1" hangingPunct="1">
              <a:lnSpc>
                <a:spcPct val="100000"/>
              </a:lnSpc>
              <a:buClrTx/>
              <a:buSzTx/>
              <a:buFontTx/>
              <a:buNone/>
            </a:pPr>
            <a:r>
              <a:rPr kumimoji="0" lang="en-US" altLang="en-US" sz="1500" dirty="0"/>
              <a:t>15394  </a:t>
            </a:r>
            <a:r>
              <a:rPr kumimoji="0" lang="en-US" altLang="en-US" sz="1500" dirty="0" smtClean="0"/>
              <a:t>	Jones</a:t>
            </a:r>
            <a:r>
              <a:rPr kumimoji="0" lang="en-US" altLang="en-US" sz="1500" dirty="0"/>
              <a:t>	</a:t>
            </a:r>
            <a:r>
              <a:rPr kumimoji="0" lang="en-US" altLang="en-US" sz="1500" dirty="0" smtClean="0"/>
              <a:t>     11/03/75</a:t>
            </a:r>
            <a:r>
              <a:rPr kumimoji="0" lang="en-US" altLang="en-US" sz="1500" dirty="0"/>
              <a:t>	</a:t>
            </a:r>
            <a:r>
              <a:rPr kumimoji="0" lang="en-US" altLang="en-US" sz="1500" dirty="0" smtClean="0"/>
              <a:t>           Software</a:t>
            </a:r>
            <a:endParaRPr kumimoji="0" lang="en-US" altLang="en-US" sz="1500" dirty="0"/>
          </a:p>
          <a:p>
            <a:pPr eaLnBrk="1" hangingPunct="1">
              <a:lnSpc>
                <a:spcPct val="100000"/>
              </a:lnSpc>
              <a:buClrTx/>
              <a:buSzTx/>
              <a:buFontTx/>
              <a:buNone/>
            </a:pPr>
            <a:r>
              <a:rPr kumimoji="0" lang="en-US" altLang="en-US" sz="1500" dirty="0">
                <a:solidFill>
                  <a:schemeClr val="tx1"/>
                </a:solidFill>
              </a:rPr>
              <a:t>21621	Smith	</a:t>
            </a:r>
            <a:r>
              <a:rPr kumimoji="0" lang="en-US" altLang="en-US" sz="1500" dirty="0" smtClean="0">
                <a:solidFill>
                  <a:schemeClr val="tx1"/>
                </a:solidFill>
              </a:rPr>
              <a:t>     06/24/69</a:t>
            </a:r>
            <a:r>
              <a:rPr kumimoji="0" lang="en-US" altLang="en-US" sz="1500" dirty="0">
                <a:solidFill>
                  <a:schemeClr val="tx1"/>
                </a:solidFill>
              </a:rPr>
              <a:t>	 </a:t>
            </a:r>
            <a:r>
              <a:rPr kumimoji="0" lang="en-US" altLang="en-US" sz="1500" dirty="0" smtClean="0">
                <a:solidFill>
                  <a:schemeClr val="tx1"/>
                </a:solidFill>
              </a:rPr>
              <a:t>        Management</a:t>
            </a:r>
            <a:endParaRPr kumimoji="0" lang="en-US" altLang="en-US" sz="1500" dirty="0">
              <a:solidFill>
                <a:schemeClr val="tx1"/>
              </a:solidFill>
            </a:endParaRPr>
          </a:p>
          <a:p>
            <a:pPr eaLnBrk="1" hangingPunct="1">
              <a:lnSpc>
                <a:spcPct val="100000"/>
              </a:lnSpc>
              <a:buClrTx/>
              <a:buSzTx/>
              <a:buFontTx/>
              <a:buNone/>
            </a:pPr>
            <a:r>
              <a:rPr kumimoji="0" lang="en-US" altLang="en-US" sz="1500" dirty="0">
                <a:solidFill>
                  <a:schemeClr val="tx1"/>
                </a:solidFill>
              </a:rPr>
              <a:t>17852	Brown	</a:t>
            </a:r>
            <a:r>
              <a:rPr kumimoji="0" lang="en-US" altLang="en-US" sz="1500" dirty="0" smtClean="0">
                <a:solidFill>
                  <a:schemeClr val="tx1"/>
                </a:solidFill>
              </a:rPr>
              <a:t>     08/14/72</a:t>
            </a:r>
            <a:r>
              <a:rPr kumimoji="0" lang="en-US" altLang="en-US" sz="1500" dirty="0">
                <a:solidFill>
                  <a:schemeClr val="tx1"/>
                </a:solidFill>
              </a:rPr>
              <a:t>	 </a:t>
            </a:r>
            <a:r>
              <a:rPr kumimoji="0" lang="en-US" altLang="en-US" sz="1500" dirty="0" smtClean="0">
                <a:solidFill>
                  <a:schemeClr val="tx1"/>
                </a:solidFill>
              </a:rPr>
              <a:t>          Hardware</a:t>
            </a:r>
            <a:endParaRPr kumimoji="0" lang="en-US" altLang="en-US" sz="1500" dirty="0">
              <a:solidFill>
                <a:schemeClr val="tx1"/>
              </a:solidFill>
            </a:endParaRPr>
          </a:p>
          <a:p>
            <a:pPr eaLnBrk="1" hangingPunct="1">
              <a:lnSpc>
                <a:spcPct val="100000"/>
              </a:lnSpc>
              <a:buClrTx/>
              <a:buSzTx/>
              <a:buFontTx/>
              <a:buNone/>
            </a:pPr>
            <a:r>
              <a:rPr kumimoji="0" lang="en-US" altLang="en-US" sz="1500" dirty="0">
                <a:solidFill>
                  <a:schemeClr val="tx1"/>
                </a:solidFill>
              </a:rPr>
              <a:t>32904	Carson	</a:t>
            </a:r>
            <a:r>
              <a:rPr kumimoji="0" lang="en-US" altLang="en-US" sz="1500" dirty="0" smtClean="0">
                <a:solidFill>
                  <a:schemeClr val="tx1"/>
                </a:solidFill>
              </a:rPr>
              <a:t>     10/29/64</a:t>
            </a:r>
            <a:r>
              <a:rPr kumimoji="0" lang="en-US" altLang="en-US" sz="1500" dirty="0">
                <a:solidFill>
                  <a:schemeClr val="tx1"/>
                </a:solidFill>
              </a:rPr>
              <a:t>	 </a:t>
            </a:r>
            <a:r>
              <a:rPr kumimoji="0" lang="en-US" altLang="en-US" sz="1500" dirty="0" smtClean="0">
                <a:solidFill>
                  <a:schemeClr val="tx1"/>
                </a:solidFill>
              </a:rPr>
              <a:t>          Software</a:t>
            </a:r>
            <a:endParaRPr kumimoji="0" lang="en-US" altLang="en-US" sz="800" dirty="0">
              <a:solidFill>
                <a:schemeClr val="tx1"/>
              </a:solidFill>
            </a:endParaRPr>
          </a:p>
        </p:txBody>
      </p:sp>
    </p:spTree>
    <p:extLst>
      <p:ext uri="{BB962C8B-B14F-4D97-AF65-F5344CB8AC3E}">
        <p14:creationId xmlns:p14="http://schemas.microsoft.com/office/powerpoint/2010/main" val="20570122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a:grpSpLocks/>
          </p:cNvGrpSpPr>
          <p:nvPr/>
        </p:nvGrpSpPr>
        <p:grpSpPr bwMode="auto">
          <a:xfrm>
            <a:off x="3566584" y="2039550"/>
            <a:ext cx="1270000" cy="962025"/>
            <a:chOff x="2674874" y="1590705"/>
            <a:chExt cx="952564" cy="961495"/>
          </a:xfrm>
        </p:grpSpPr>
        <p:sp>
          <p:nvSpPr>
            <p:cNvPr id="8241" name="Rectangle 28"/>
            <p:cNvSpPr>
              <a:spLocks noChangeArrowheads="1"/>
            </p:cNvSpPr>
            <p:nvPr/>
          </p:nvSpPr>
          <p:spPr bwMode="auto">
            <a:xfrm>
              <a:off x="2983652" y="2130425"/>
              <a:ext cx="643786" cy="421775"/>
            </a:xfrm>
            <a:prstGeom prst="rect">
              <a:avLst/>
            </a:prstGeom>
            <a:solidFill>
              <a:srgbClr val="66CCFF"/>
            </a:solidFill>
            <a:ln w="9525" algn="ctr">
              <a:solidFill>
                <a:schemeClr val="tx1"/>
              </a:solidFill>
              <a:round/>
              <a:headEnd/>
              <a:tailEnd type="triangle" w="sm" len="sm"/>
            </a:ln>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cxnSp>
          <p:nvCxnSpPr>
            <p:cNvPr id="8242" name="Straight Arrow Connector 13"/>
            <p:cNvCxnSpPr>
              <a:cxnSpLocks noChangeShapeType="1"/>
            </p:cNvCxnSpPr>
            <p:nvPr/>
          </p:nvCxnSpPr>
          <p:spPr bwMode="auto">
            <a:xfrm>
              <a:off x="2867025" y="1847850"/>
              <a:ext cx="99773" cy="221456"/>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8243" name="TextBox 34"/>
            <p:cNvSpPr txBox="1">
              <a:spLocks noChangeArrowheads="1"/>
            </p:cNvSpPr>
            <p:nvPr/>
          </p:nvSpPr>
          <p:spPr bwMode="auto">
            <a:xfrm>
              <a:off x="2674874" y="1590705"/>
              <a:ext cx="213053" cy="246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eaLnBrk="1" hangingPunct="1">
                <a:lnSpc>
                  <a:spcPct val="100000"/>
                </a:lnSpc>
                <a:buClrTx/>
                <a:buSzTx/>
                <a:buFontTx/>
                <a:buNone/>
              </a:pPr>
              <a:r>
                <a:rPr kumimoji="0" lang="en-US" altLang="en-US" sz="1000" i="1">
                  <a:solidFill>
                    <a:schemeClr val="tx1"/>
                  </a:solidFill>
                </a:rPr>
                <a:t>t</a:t>
              </a:r>
              <a:r>
                <a:rPr kumimoji="0" lang="en-US" altLang="en-US" sz="1000" i="1" baseline="-25000">
                  <a:solidFill>
                    <a:schemeClr val="tx1"/>
                  </a:solidFill>
                </a:rPr>
                <a:t>1</a:t>
              </a:r>
            </a:p>
          </p:txBody>
        </p:sp>
      </p:grpSp>
      <p:grpSp>
        <p:nvGrpSpPr>
          <p:cNvPr id="12" name="Group 11"/>
          <p:cNvGrpSpPr>
            <a:grpSpLocks/>
          </p:cNvGrpSpPr>
          <p:nvPr/>
        </p:nvGrpSpPr>
        <p:grpSpPr bwMode="auto">
          <a:xfrm>
            <a:off x="3153834" y="2284026"/>
            <a:ext cx="1528233" cy="842963"/>
            <a:chOff x="2365994" y="1834580"/>
            <a:chExt cx="1144817" cy="843533"/>
          </a:xfrm>
        </p:grpSpPr>
        <p:sp>
          <p:nvSpPr>
            <p:cNvPr id="8238" name="Rectangle 29"/>
            <p:cNvSpPr>
              <a:spLocks noChangeArrowheads="1"/>
            </p:cNvSpPr>
            <p:nvPr/>
          </p:nvSpPr>
          <p:spPr bwMode="auto">
            <a:xfrm>
              <a:off x="2867025" y="2256338"/>
              <a:ext cx="643786" cy="421775"/>
            </a:xfrm>
            <a:prstGeom prst="rect">
              <a:avLst/>
            </a:prstGeom>
            <a:solidFill>
              <a:srgbClr val="66CCFF"/>
            </a:solidFill>
            <a:ln w="9525" algn="ctr">
              <a:solidFill>
                <a:schemeClr val="tx1"/>
              </a:solidFill>
              <a:round/>
              <a:headEnd/>
              <a:tailEnd type="triangle" w="sm" len="sm"/>
            </a:ln>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8239" name="TextBox 1"/>
            <p:cNvSpPr txBox="1">
              <a:spLocks noChangeArrowheads="1"/>
            </p:cNvSpPr>
            <p:nvPr/>
          </p:nvSpPr>
          <p:spPr bwMode="auto">
            <a:xfrm>
              <a:off x="2365994" y="1834580"/>
              <a:ext cx="223595" cy="24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eaLnBrk="1" hangingPunct="1">
                <a:lnSpc>
                  <a:spcPct val="100000"/>
                </a:lnSpc>
                <a:buClrTx/>
                <a:buSzTx/>
                <a:buFontTx/>
                <a:buNone/>
              </a:pPr>
              <a:r>
                <a:rPr kumimoji="0" lang="en-US" altLang="en-US" sz="1000" i="1">
                  <a:solidFill>
                    <a:schemeClr val="tx1"/>
                  </a:solidFill>
                </a:rPr>
                <a:t>t</a:t>
              </a:r>
              <a:r>
                <a:rPr kumimoji="0" lang="en-US" altLang="en-US" sz="1000" i="1" baseline="-25000">
                  <a:solidFill>
                    <a:schemeClr val="tx1"/>
                  </a:solidFill>
                </a:rPr>
                <a:t>0</a:t>
              </a:r>
            </a:p>
          </p:txBody>
        </p:sp>
        <p:cxnSp>
          <p:nvCxnSpPr>
            <p:cNvPr id="8240" name="Straight Arrow Connector 13"/>
            <p:cNvCxnSpPr>
              <a:cxnSpLocks noChangeShapeType="1"/>
            </p:cNvCxnSpPr>
            <p:nvPr/>
          </p:nvCxnSpPr>
          <p:spPr bwMode="auto">
            <a:xfrm>
              <a:off x="2605866" y="2058054"/>
              <a:ext cx="180466" cy="16631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pSp>
      <p:grpSp>
        <p:nvGrpSpPr>
          <p:cNvPr id="7" name="Group 6"/>
          <p:cNvGrpSpPr>
            <a:grpSpLocks/>
          </p:cNvGrpSpPr>
          <p:nvPr/>
        </p:nvGrpSpPr>
        <p:grpSpPr bwMode="auto">
          <a:xfrm>
            <a:off x="9427634" y="2579300"/>
            <a:ext cx="1013884" cy="547688"/>
            <a:chOff x="6903107" y="2131159"/>
            <a:chExt cx="760397" cy="546194"/>
          </a:xfrm>
        </p:grpSpPr>
        <p:sp>
          <p:nvSpPr>
            <p:cNvPr id="8236" name="Rectangle 40"/>
            <p:cNvSpPr>
              <a:spLocks noChangeArrowheads="1"/>
            </p:cNvSpPr>
            <p:nvPr/>
          </p:nvSpPr>
          <p:spPr bwMode="auto">
            <a:xfrm>
              <a:off x="7019732" y="2131159"/>
              <a:ext cx="643772" cy="420624"/>
            </a:xfrm>
            <a:prstGeom prst="rect">
              <a:avLst/>
            </a:prstGeom>
            <a:solidFill>
              <a:srgbClr val="66CCFF"/>
            </a:solidFill>
            <a:ln w="9525" algn="ctr">
              <a:solidFill>
                <a:schemeClr val="tx1"/>
              </a:solidFill>
              <a:round/>
              <a:headEnd/>
              <a:tailEnd type="triangle" w="sm" len="sm"/>
            </a:ln>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8237" name="Rectangle 41"/>
            <p:cNvSpPr>
              <a:spLocks noChangeArrowheads="1"/>
            </p:cNvSpPr>
            <p:nvPr/>
          </p:nvSpPr>
          <p:spPr bwMode="auto">
            <a:xfrm>
              <a:off x="6903107" y="2256729"/>
              <a:ext cx="643772" cy="420624"/>
            </a:xfrm>
            <a:prstGeom prst="rect">
              <a:avLst/>
            </a:prstGeom>
            <a:solidFill>
              <a:srgbClr val="66CCFF"/>
            </a:solidFill>
            <a:ln w="9525" algn="ctr">
              <a:solidFill>
                <a:schemeClr val="tx1"/>
              </a:solidFill>
              <a:round/>
              <a:headEnd/>
              <a:tailEnd type="triangle" w="sm" len="sm"/>
            </a:ln>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grpSp>
      <p:grpSp>
        <p:nvGrpSpPr>
          <p:cNvPr id="6" name="Group 5"/>
          <p:cNvGrpSpPr>
            <a:grpSpLocks/>
          </p:cNvGrpSpPr>
          <p:nvPr/>
        </p:nvGrpSpPr>
        <p:grpSpPr bwMode="auto">
          <a:xfrm>
            <a:off x="6125633" y="2422138"/>
            <a:ext cx="1168400" cy="671512"/>
            <a:chOff x="4608152" y="1972670"/>
            <a:chExt cx="877023" cy="671764"/>
          </a:xfrm>
        </p:grpSpPr>
        <p:sp>
          <p:nvSpPr>
            <p:cNvPr id="8233" name="Rectangle 34"/>
            <p:cNvSpPr>
              <a:spLocks noChangeArrowheads="1"/>
            </p:cNvSpPr>
            <p:nvPr/>
          </p:nvSpPr>
          <p:spPr bwMode="auto">
            <a:xfrm>
              <a:off x="4841403" y="1972670"/>
              <a:ext cx="643772" cy="420624"/>
            </a:xfrm>
            <a:prstGeom prst="rect">
              <a:avLst/>
            </a:prstGeom>
            <a:solidFill>
              <a:srgbClr val="66CCFF"/>
            </a:solidFill>
            <a:ln w="9525" algn="ctr">
              <a:solidFill>
                <a:schemeClr val="tx1"/>
              </a:solidFill>
              <a:round/>
              <a:headEnd/>
              <a:tailEnd type="triangle" w="sm" len="sm"/>
            </a:ln>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8234" name="Rectangle 35"/>
            <p:cNvSpPr>
              <a:spLocks noChangeArrowheads="1"/>
            </p:cNvSpPr>
            <p:nvPr/>
          </p:nvSpPr>
          <p:spPr bwMode="auto">
            <a:xfrm>
              <a:off x="4724777" y="2098240"/>
              <a:ext cx="643772" cy="420624"/>
            </a:xfrm>
            <a:prstGeom prst="rect">
              <a:avLst/>
            </a:prstGeom>
            <a:solidFill>
              <a:srgbClr val="66CCFF"/>
            </a:solidFill>
            <a:ln w="9525" algn="ctr">
              <a:solidFill>
                <a:schemeClr val="tx1"/>
              </a:solidFill>
              <a:round/>
              <a:headEnd/>
              <a:tailEnd type="triangle" w="sm" len="sm"/>
            </a:ln>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8235" name="Rectangle 36"/>
            <p:cNvSpPr>
              <a:spLocks noChangeArrowheads="1"/>
            </p:cNvSpPr>
            <p:nvPr/>
          </p:nvSpPr>
          <p:spPr bwMode="auto">
            <a:xfrm>
              <a:off x="4608152" y="2223810"/>
              <a:ext cx="643772" cy="420624"/>
            </a:xfrm>
            <a:prstGeom prst="rect">
              <a:avLst/>
            </a:prstGeom>
            <a:solidFill>
              <a:srgbClr val="66CCFF"/>
            </a:solidFill>
            <a:ln w="9525" algn="ctr">
              <a:solidFill>
                <a:schemeClr val="tx1"/>
              </a:solidFill>
              <a:round/>
              <a:headEnd/>
              <a:tailEnd type="triangle" w="sm" len="sm"/>
            </a:ln>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grpSp>
      <p:grpSp>
        <p:nvGrpSpPr>
          <p:cNvPr id="4" name="Group 3"/>
          <p:cNvGrpSpPr>
            <a:grpSpLocks/>
          </p:cNvGrpSpPr>
          <p:nvPr/>
        </p:nvGrpSpPr>
        <p:grpSpPr bwMode="auto">
          <a:xfrm>
            <a:off x="7177618" y="2296726"/>
            <a:ext cx="1325033" cy="796925"/>
            <a:chOff x="5383984" y="1788580"/>
            <a:chExt cx="993648" cy="797334"/>
          </a:xfrm>
        </p:grpSpPr>
        <p:sp>
          <p:nvSpPr>
            <p:cNvPr id="8229" name="Rectangle 23"/>
            <p:cNvSpPr>
              <a:spLocks noChangeArrowheads="1"/>
            </p:cNvSpPr>
            <p:nvPr/>
          </p:nvSpPr>
          <p:spPr bwMode="auto">
            <a:xfrm>
              <a:off x="5733860" y="1788580"/>
              <a:ext cx="643772" cy="420624"/>
            </a:xfrm>
            <a:prstGeom prst="rect">
              <a:avLst/>
            </a:prstGeom>
            <a:solidFill>
              <a:srgbClr val="66CCFF"/>
            </a:solidFill>
            <a:ln w="9525" algn="ctr">
              <a:solidFill>
                <a:schemeClr val="tx1"/>
              </a:solidFill>
              <a:round/>
              <a:headEnd/>
              <a:tailEnd type="triangle" w="sm" len="sm"/>
            </a:ln>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8230" name="Rectangle 21"/>
            <p:cNvSpPr>
              <a:spLocks noChangeArrowheads="1"/>
            </p:cNvSpPr>
            <p:nvPr/>
          </p:nvSpPr>
          <p:spPr bwMode="auto">
            <a:xfrm>
              <a:off x="5617235" y="1914150"/>
              <a:ext cx="643772" cy="420624"/>
            </a:xfrm>
            <a:prstGeom prst="rect">
              <a:avLst/>
            </a:prstGeom>
            <a:solidFill>
              <a:srgbClr val="66CCFF"/>
            </a:solidFill>
            <a:ln w="9525" algn="ctr">
              <a:solidFill>
                <a:schemeClr val="tx1"/>
              </a:solidFill>
              <a:round/>
              <a:headEnd/>
              <a:tailEnd type="triangle" w="sm" len="sm"/>
            </a:ln>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8231" name="Rectangle 20"/>
            <p:cNvSpPr>
              <a:spLocks noChangeArrowheads="1"/>
            </p:cNvSpPr>
            <p:nvPr/>
          </p:nvSpPr>
          <p:spPr bwMode="auto">
            <a:xfrm>
              <a:off x="5500609" y="2039720"/>
              <a:ext cx="643772" cy="420624"/>
            </a:xfrm>
            <a:prstGeom prst="rect">
              <a:avLst/>
            </a:prstGeom>
            <a:solidFill>
              <a:srgbClr val="66CCFF"/>
            </a:solidFill>
            <a:ln w="9525" algn="ctr">
              <a:solidFill>
                <a:schemeClr val="tx1"/>
              </a:solidFill>
              <a:round/>
              <a:headEnd/>
              <a:tailEnd type="triangle" w="sm" len="sm"/>
            </a:ln>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8232" name="Rectangle 1"/>
            <p:cNvSpPr>
              <a:spLocks noChangeArrowheads="1"/>
            </p:cNvSpPr>
            <p:nvPr/>
          </p:nvSpPr>
          <p:spPr bwMode="auto">
            <a:xfrm>
              <a:off x="5383984" y="2165290"/>
              <a:ext cx="643772" cy="420624"/>
            </a:xfrm>
            <a:prstGeom prst="rect">
              <a:avLst/>
            </a:prstGeom>
            <a:solidFill>
              <a:srgbClr val="66CCFF"/>
            </a:solidFill>
            <a:ln w="9525" algn="ctr">
              <a:solidFill>
                <a:schemeClr val="tx1"/>
              </a:solidFill>
              <a:round/>
              <a:headEnd/>
              <a:tailEnd type="triangle" w="sm" len="sm"/>
            </a:ln>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grpSp>
      <p:graphicFrame>
        <p:nvGraphicFramePr>
          <p:cNvPr id="9" name="Table 8"/>
          <p:cNvGraphicFramePr>
            <a:graphicFrameLocks noGrp="1"/>
          </p:cNvGraphicFramePr>
          <p:nvPr>
            <p:extLst>
              <p:ext uri="{D42A27DB-BD31-4B8C-83A1-F6EECF244321}">
                <p14:modId xmlns:p14="http://schemas.microsoft.com/office/powerpoint/2010/main" val="159074377"/>
              </p:ext>
            </p:extLst>
          </p:nvPr>
        </p:nvGraphicFramePr>
        <p:xfrm>
          <a:off x="1883834" y="2811076"/>
          <a:ext cx="8290990" cy="511175"/>
        </p:xfrm>
        <a:graphic>
          <a:graphicData uri="http://schemas.openxmlformats.org/drawingml/2006/table">
            <a:tbl>
              <a:tblPr firstRow="1" bandRow="1">
                <a:tableStyleId>{5C22544A-7EE6-4342-B048-85BDC9FD1C3A}</a:tableStyleId>
              </a:tblPr>
              <a:tblGrid>
                <a:gridCol w="478325"/>
                <a:gridCol w="1116095"/>
                <a:gridCol w="1116095"/>
                <a:gridCol w="1116095"/>
                <a:gridCol w="1116095"/>
                <a:gridCol w="1116095"/>
                <a:gridCol w="1116095"/>
                <a:gridCol w="1116095"/>
              </a:tblGrid>
              <a:tr h="511175">
                <a:tc>
                  <a:txBody>
                    <a:bodyPr/>
                    <a:lstStyle/>
                    <a:p>
                      <a:pPr algn="ctr"/>
                      <a:r>
                        <a:rPr lang="en-US" sz="1000" dirty="0" smtClean="0"/>
                        <a:t>ID</a:t>
                      </a:r>
                      <a:endParaRPr lang="en-US" sz="1000" dirty="0"/>
                    </a:p>
                  </a:txBody>
                  <a:tcPr marL="121927" marR="121927" marT="45630" marB="45630" anchor="ctr">
                    <a:solidFill>
                      <a:srgbClr val="CC9900"/>
                    </a:solidFill>
                  </a:tcPr>
                </a:tc>
                <a:tc>
                  <a:txBody>
                    <a:bodyPr/>
                    <a:lstStyle/>
                    <a:p>
                      <a:pPr algn="ctr"/>
                      <a:r>
                        <a:rPr lang="en-US" sz="1000" dirty="0" smtClean="0"/>
                        <a:t>First Name</a:t>
                      </a:r>
                      <a:endParaRPr lang="en-US" sz="1000" dirty="0"/>
                    </a:p>
                  </a:txBody>
                  <a:tcPr marL="121927" marR="121927" marT="45630" marB="45630" anchor="ctr">
                    <a:solidFill>
                      <a:srgbClr val="CC9900"/>
                    </a:solidFill>
                  </a:tcPr>
                </a:tc>
                <a:tc>
                  <a:txBody>
                    <a:bodyPr/>
                    <a:lstStyle/>
                    <a:p>
                      <a:pPr algn="ctr"/>
                      <a:r>
                        <a:rPr lang="en-US" sz="1000" dirty="0" smtClean="0"/>
                        <a:t>Last Name</a:t>
                      </a:r>
                      <a:endParaRPr lang="en-US" sz="1000" dirty="0"/>
                    </a:p>
                  </a:txBody>
                  <a:tcPr marL="121927" marR="121927" marT="45630" marB="45630" anchor="ctr">
                    <a:solidFill>
                      <a:srgbClr val="CC9900"/>
                    </a:solidFill>
                  </a:tcPr>
                </a:tc>
                <a:tc>
                  <a:txBody>
                    <a:bodyPr/>
                    <a:lstStyle/>
                    <a:p>
                      <a:pPr algn="ctr"/>
                      <a:r>
                        <a:rPr lang="en-US" sz="1000" dirty="0" smtClean="0"/>
                        <a:t>Date of Birth</a:t>
                      </a:r>
                      <a:endParaRPr lang="en-US" sz="1000" dirty="0"/>
                    </a:p>
                  </a:txBody>
                  <a:tcPr marL="121927" marR="121927" marT="45630" marB="45630" anchor="ctr">
                    <a:solidFill>
                      <a:srgbClr val="CC9900"/>
                    </a:solidFill>
                  </a:tcPr>
                </a:tc>
                <a:tc>
                  <a:txBody>
                    <a:bodyPr/>
                    <a:lstStyle/>
                    <a:p>
                      <a:pPr algn="ctr"/>
                      <a:r>
                        <a:rPr lang="en-US" sz="1000" dirty="0" smtClean="0"/>
                        <a:t>Job</a:t>
                      </a:r>
                      <a:r>
                        <a:rPr lang="en-US" sz="1000" baseline="0" dirty="0" smtClean="0"/>
                        <a:t> Category</a:t>
                      </a:r>
                      <a:endParaRPr lang="en-US" sz="1000" dirty="0"/>
                    </a:p>
                  </a:txBody>
                  <a:tcPr marL="121927" marR="121927" marT="45630" marB="45630" anchor="ctr">
                    <a:solidFill>
                      <a:srgbClr val="CC9900"/>
                    </a:solidFill>
                  </a:tcPr>
                </a:tc>
                <a:tc>
                  <a:txBody>
                    <a:bodyPr/>
                    <a:lstStyle/>
                    <a:p>
                      <a:pPr algn="ctr"/>
                      <a:r>
                        <a:rPr lang="en-US" sz="1000" dirty="0" smtClean="0"/>
                        <a:t>Salary</a:t>
                      </a:r>
                      <a:endParaRPr lang="en-US" sz="1000" dirty="0"/>
                    </a:p>
                  </a:txBody>
                  <a:tcPr marL="121927" marR="121927" marT="45630" marB="45630" anchor="ctr">
                    <a:solidFill>
                      <a:srgbClr val="CC9900"/>
                    </a:solidFill>
                  </a:tcPr>
                </a:tc>
                <a:tc>
                  <a:txBody>
                    <a:bodyPr/>
                    <a:lstStyle/>
                    <a:p>
                      <a:pPr algn="ctr"/>
                      <a:r>
                        <a:rPr lang="en-US" sz="1000" dirty="0" smtClean="0"/>
                        <a:t>Date of Hire</a:t>
                      </a:r>
                      <a:endParaRPr lang="en-US" sz="1000" dirty="0"/>
                    </a:p>
                  </a:txBody>
                  <a:tcPr marL="121927" marR="121927" marT="45630" marB="45630" anchor="ctr">
                    <a:solidFill>
                      <a:srgbClr val="CC9900"/>
                    </a:solidFill>
                  </a:tcPr>
                </a:tc>
                <a:tc>
                  <a:txBody>
                    <a:bodyPr/>
                    <a:lstStyle/>
                    <a:p>
                      <a:pPr algn="ctr"/>
                      <a:r>
                        <a:rPr lang="en-US" sz="1000" dirty="0" smtClean="0"/>
                        <a:t>Employer</a:t>
                      </a:r>
                      <a:endParaRPr lang="en-US" sz="1000" dirty="0"/>
                    </a:p>
                  </a:txBody>
                  <a:tcPr marL="121927" marR="121927" marT="45630" marB="45630" anchor="ctr">
                    <a:solidFill>
                      <a:srgbClr val="CC9900"/>
                    </a:solidFill>
                  </a:tcPr>
                </a:tc>
              </a:tr>
            </a:tbl>
          </a:graphicData>
        </a:graphic>
      </p:graphicFrame>
      <p:sp>
        <p:nvSpPr>
          <p:cNvPr id="8" name="Oval 7"/>
          <p:cNvSpPr>
            <a:spLocks noChangeArrowheads="1"/>
          </p:cNvSpPr>
          <p:nvPr/>
        </p:nvSpPr>
        <p:spPr bwMode="auto">
          <a:xfrm>
            <a:off x="1219201" y="1780789"/>
            <a:ext cx="9997017" cy="2384425"/>
          </a:xfrm>
          <a:prstGeom prst="ellipse">
            <a:avLst/>
          </a:prstGeom>
          <a:noFill/>
          <a:ln w="9525" algn="ctr">
            <a:solidFill>
              <a:srgbClr val="FF00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10" name="TextBox 9"/>
          <p:cNvSpPr txBox="1">
            <a:spLocks noChangeArrowheads="1"/>
          </p:cNvSpPr>
          <p:nvPr/>
        </p:nvSpPr>
        <p:spPr bwMode="auto">
          <a:xfrm>
            <a:off x="2667133" y="4525400"/>
            <a:ext cx="677942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dirty="0">
                <a:solidFill>
                  <a:schemeClr val="tx1"/>
                </a:solidFill>
              </a:rPr>
              <a:t>One “row”</a:t>
            </a:r>
          </a:p>
          <a:p>
            <a:pPr algn="ctr">
              <a:lnSpc>
                <a:spcPct val="100000"/>
              </a:lnSpc>
              <a:buClrTx/>
              <a:buSzTx/>
              <a:buFontTx/>
              <a:buNone/>
            </a:pPr>
            <a:endParaRPr kumimoji="0" lang="en-US" altLang="en-US" dirty="0">
              <a:solidFill>
                <a:schemeClr val="tx1"/>
              </a:solidFill>
            </a:endParaRPr>
          </a:p>
          <a:p>
            <a:pPr algn="ctr">
              <a:lnSpc>
                <a:spcPct val="100000"/>
              </a:lnSpc>
              <a:buClrTx/>
              <a:buSzTx/>
              <a:buFontTx/>
              <a:buNone/>
            </a:pPr>
            <a:endParaRPr kumimoji="0" lang="en-US" altLang="en-US" dirty="0">
              <a:solidFill>
                <a:schemeClr val="tx1"/>
              </a:solidFill>
            </a:endParaRPr>
          </a:p>
          <a:p>
            <a:pPr algn="ctr">
              <a:lnSpc>
                <a:spcPct val="100000"/>
              </a:lnSpc>
              <a:buClrTx/>
              <a:buSzTx/>
              <a:buFontTx/>
              <a:buNone/>
            </a:pPr>
            <a:endParaRPr kumimoji="0" lang="en-US" altLang="en-US" dirty="0">
              <a:solidFill>
                <a:schemeClr val="tx1"/>
              </a:solidFill>
            </a:endParaRPr>
          </a:p>
          <a:p>
            <a:pPr algn="ctr">
              <a:lnSpc>
                <a:spcPct val="100000"/>
              </a:lnSpc>
              <a:buClrTx/>
              <a:buSzTx/>
              <a:buFontTx/>
              <a:buNone/>
            </a:pPr>
            <a:r>
              <a:rPr kumimoji="0" lang="en-US" altLang="en-US" dirty="0" smtClean="0">
                <a:solidFill>
                  <a:schemeClr val="tx1"/>
                </a:solidFill>
              </a:rPr>
              <a:t>One </a:t>
            </a:r>
            <a:r>
              <a:rPr kumimoji="0" lang="en-US" altLang="en-US" dirty="0">
                <a:solidFill>
                  <a:schemeClr val="tx1"/>
                </a:solidFill>
              </a:rPr>
              <a:t>“row” in a wide-column NoSQL database table</a:t>
            </a:r>
          </a:p>
          <a:p>
            <a:pPr algn="ctr">
              <a:lnSpc>
                <a:spcPct val="100000"/>
              </a:lnSpc>
              <a:buClrTx/>
              <a:buSzTx/>
              <a:buFontTx/>
              <a:buNone/>
            </a:pPr>
            <a:r>
              <a:rPr kumimoji="0" lang="en-US" altLang="en-US" dirty="0">
                <a:solidFill>
                  <a:schemeClr val="tx1"/>
                </a:solidFill>
              </a:rPr>
              <a:t>=</a:t>
            </a:r>
          </a:p>
          <a:p>
            <a:pPr algn="ctr">
              <a:lnSpc>
                <a:spcPct val="100000"/>
              </a:lnSpc>
              <a:buClrTx/>
              <a:buSzTx/>
              <a:buFontTx/>
              <a:buNone/>
            </a:pPr>
            <a:r>
              <a:rPr kumimoji="0" lang="en-US" altLang="en-US" dirty="0">
                <a:solidFill>
                  <a:schemeClr val="tx1"/>
                </a:solidFill>
              </a:rPr>
              <a:t>Many rows in several relations/tables in a relational database</a:t>
            </a:r>
          </a:p>
        </p:txBody>
      </p:sp>
      <p:sp>
        <p:nvSpPr>
          <p:cNvPr id="8223" name="Rectangle 1"/>
          <p:cNvSpPr>
            <a:spLocks noChangeArrowheads="1"/>
          </p:cNvSpPr>
          <p:nvPr/>
        </p:nvSpPr>
        <p:spPr bwMode="auto">
          <a:xfrm>
            <a:off x="2465917" y="2760276"/>
            <a:ext cx="3147483" cy="593725"/>
          </a:xfrm>
          <a:prstGeom prst="rect">
            <a:avLst/>
          </a:prstGeom>
          <a:noFill/>
          <a:ln w="15875" algn="ctr">
            <a:solidFill>
              <a:srgbClr val="009900"/>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8224" name="Rectangle 30"/>
          <p:cNvSpPr>
            <a:spLocks noChangeArrowheads="1"/>
          </p:cNvSpPr>
          <p:nvPr/>
        </p:nvSpPr>
        <p:spPr bwMode="auto">
          <a:xfrm>
            <a:off x="5795434" y="2761864"/>
            <a:ext cx="4307417" cy="593725"/>
          </a:xfrm>
          <a:prstGeom prst="rect">
            <a:avLst/>
          </a:prstGeom>
          <a:noFill/>
          <a:ln w="15875" algn="ctr">
            <a:solidFill>
              <a:srgbClr val="0066FF"/>
            </a:solidFill>
            <a:round/>
            <a:headEnd/>
            <a:tailEnd type="triangle" w="sm" len="sm"/>
          </a:ln>
          <a:extLst>
            <a:ext uri="{909E8E84-426E-40DD-AFC4-6F175D3DCCD1}">
              <a14:hiddenFill xmlns:a14="http://schemas.microsoft.com/office/drawing/2010/main">
                <a:solidFill>
                  <a:srgbClr val="FFFFFF"/>
                </a:solidFill>
              </a14:hiddenFill>
            </a:ext>
          </a:extLst>
        </p:spPr>
        <p:txBody>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endParaRPr kumimoji="0" lang="en-US" altLang="en-US">
              <a:solidFill>
                <a:schemeClr val="tx1"/>
              </a:solidFill>
            </a:endParaRPr>
          </a:p>
        </p:txBody>
      </p:sp>
      <p:sp>
        <p:nvSpPr>
          <p:cNvPr id="8225" name="TextBox 27"/>
          <p:cNvSpPr txBox="1">
            <a:spLocks noChangeArrowheads="1"/>
          </p:cNvSpPr>
          <p:nvPr/>
        </p:nvSpPr>
        <p:spPr bwMode="auto">
          <a:xfrm>
            <a:off x="3276600" y="3465126"/>
            <a:ext cx="162897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r>
              <a:rPr kumimoji="0" lang="en-US" altLang="en-US">
                <a:solidFill>
                  <a:schemeClr val="tx1"/>
                </a:solidFill>
              </a:rPr>
              <a:t>Personal data</a:t>
            </a:r>
          </a:p>
        </p:txBody>
      </p:sp>
      <p:sp>
        <p:nvSpPr>
          <p:cNvPr id="8226" name="TextBox 29"/>
          <p:cNvSpPr txBox="1">
            <a:spLocks noChangeArrowheads="1"/>
          </p:cNvSpPr>
          <p:nvPr/>
        </p:nvSpPr>
        <p:spPr bwMode="auto">
          <a:xfrm>
            <a:off x="6885518" y="3465126"/>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r>
              <a:rPr kumimoji="0" lang="en-US" altLang="en-US">
                <a:solidFill>
                  <a:schemeClr val="tx1"/>
                </a:solidFill>
              </a:rPr>
              <a:t>Professional data</a:t>
            </a:r>
          </a:p>
        </p:txBody>
      </p:sp>
      <p:sp>
        <p:nvSpPr>
          <p:cNvPr id="8227" name="TextBox 11"/>
          <p:cNvSpPr txBox="1">
            <a:spLocks noChangeArrowheads="1"/>
          </p:cNvSpPr>
          <p:nvPr/>
        </p:nvSpPr>
        <p:spPr bwMode="auto">
          <a:xfrm>
            <a:off x="563033" y="1763326"/>
            <a:ext cx="10502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nSpc>
                <a:spcPct val="100000"/>
              </a:lnSpc>
              <a:buClrTx/>
              <a:buSzTx/>
              <a:buFontTx/>
              <a:buNone/>
            </a:pPr>
            <a:r>
              <a:rPr kumimoji="0" lang="en-US" altLang="en-US">
                <a:solidFill>
                  <a:schemeClr val="tx1"/>
                </a:solidFill>
              </a:rPr>
              <a:t>Row key</a:t>
            </a:r>
          </a:p>
        </p:txBody>
      </p:sp>
      <p:cxnSp>
        <p:nvCxnSpPr>
          <p:cNvPr id="8228" name="Straight Arrow Connector 13"/>
          <p:cNvCxnSpPr>
            <a:cxnSpLocks noChangeShapeType="1"/>
          </p:cNvCxnSpPr>
          <p:nvPr/>
        </p:nvCxnSpPr>
        <p:spPr bwMode="auto">
          <a:xfrm>
            <a:off x="1299634" y="2080826"/>
            <a:ext cx="495300" cy="569913"/>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4"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a:t>
            </a:r>
            <a:endParaRPr lang="it-IT" altLang="it-IT" dirty="0"/>
          </a:p>
        </p:txBody>
      </p:sp>
    </p:spTree>
    <p:extLst>
      <p:ext uri="{BB962C8B-B14F-4D97-AF65-F5344CB8AC3E}">
        <p14:creationId xmlns:p14="http://schemas.microsoft.com/office/powerpoint/2010/main" val="1851250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0">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Immagine 7">
            <a:extLst>
              <a:ext uri="{FF2B5EF4-FFF2-40B4-BE49-F238E27FC236}">
                <a16:creationId xmlns:a16="http://schemas.microsoft.com/office/drawing/2014/main" xmlns="" id="{BEE02328-C570-413E-8825-0237F6E865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8852" y="1655990"/>
            <a:ext cx="10214296" cy="4614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 Example</a:t>
            </a:r>
            <a:endParaRPr lang="it-IT" altLang="it-IT" dirty="0"/>
          </a:p>
        </p:txBody>
      </p:sp>
    </p:spTree>
    <p:extLst>
      <p:ext uri="{BB962C8B-B14F-4D97-AF65-F5344CB8AC3E}">
        <p14:creationId xmlns:p14="http://schemas.microsoft.com/office/powerpoint/2010/main" val="35020152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 Example</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423062"/>
            <a:ext cx="10984756" cy="5306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it-IT" sz="2800" kern="0" dirty="0" smtClean="0"/>
              <a:t>Row-oriented:</a:t>
            </a:r>
          </a:p>
          <a:p>
            <a:pPr lvl="1">
              <a:defRPr/>
            </a:pPr>
            <a:r>
              <a:rPr lang="it-IT" sz="2400" dirty="0"/>
              <a:t>Each row is an aggregate </a:t>
            </a:r>
            <a:r>
              <a:rPr lang="it-IT" sz="2400" dirty="0" smtClean="0"/>
              <a:t>(e.g. </a:t>
            </a:r>
            <a:r>
              <a:rPr lang="it-IT" sz="2400" dirty="0"/>
              <a:t>customer with the ID of 1234) of values</a:t>
            </a:r>
            <a:endParaRPr lang="it-IT" sz="2400" kern="0" dirty="0" smtClean="0"/>
          </a:p>
          <a:p>
            <a:pPr lvl="1">
              <a:defRPr/>
            </a:pPr>
            <a:r>
              <a:rPr lang="it-IT" sz="2400" dirty="0"/>
              <a:t>column families are useful chunks of data (profile, order history) within that </a:t>
            </a:r>
            <a:r>
              <a:rPr lang="it-IT" sz="2400" dirty="0" smtClean="0"/>
              <a:t>aggregate</a:t>
            </a:r>
          </a:p>
          <a:p>
            <a:pPr lvl="1">
              <a:defRPr/>
            </a:pPr>
            <a:endParaRPr lang="it-IT" sz="2400" dirty="0" smtClean="0"/>
          </a:p>
          <a:p>
            <a:pPr algn="just">
              <a:lnSpc>
                <a:spcPct val="90000"/>
              </a:lnSpc>
              <a:buFontTx/>
              <a:buChar char="•"/>
            </a:pPr>
            <a:r>
              <a:rPr lang="en-US" altLang="it-IT" sz="2800" kern="0" dirty="0" smtClean="0"/>
              <a:t>Column-oriented</a:t>
            </a:r>
            <a:r>
              <a:rPr lang="en-US" altLang="it-IT" sz="2800" kern="0" dirty="0"/>
              <a:t>:</a:t>
            </a:r>
          </a:p>
          <a:p>
            <a:pPr lvl="1">
              <a:defRPr/>
            </a:pPr>
            <a:r>
              <a:rPr lang="it-IT" altLang="it-IT" sz="2400" dirty="0"/>
              <a:t>Each column family defines a record type (e.g., customer profiles) with rows for each of the records. You then think of a row as the join of records in all column </a:t>
            </a:r>
            <a:r>
              <a:rPr lang="it-IT" altLang="it-IT" sz="2400" dirty="0" smtClean="0"/>
              <a:t>families</a:t>
            </a:r>
          </a:p>
          <a:p>
            <a:pPr lvl="1">
              <a:defRPr/>
            </a:pPr>
            <a:r>
              <a:rPr lang="it-IT" altLang="it-IT" sz="2400" dirty="0"/>
              <a:t>Column Families can be then to some extent considered as tables in RDBMSs (but a Column Family can have different columns for each row it contains</a:t>
            </a:r>
            <a:r>
              <a:rPr lang="it-IT" altLang="it-IT" sz="2400" dirty="0" smtClean="0"/>
              <a:t>)</a:t>
            </a:r>
          </a:p>
        </p:txBody>
      </p:sp>
    </p:spTree>
    <p:extLst>
      <p:ext uri="{BB962C8B-B14F-4D97-AF65-F5344CB8AC3E}">
        <p14:creationId xmlns:p14="http://schemas.microsoft.com/office/powerpoint/2010/main" val="31011138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a:t>
            </a:r>
            <a:endParaRPr lang="it-IT" altLang="it-IT" dirty="0"/>
          </a:p>
        </p:txBody>
      </p:sp>
      <p:sp>
        <p:nvSpPr>
          <p:cNvPr id="19459" name="Content Placeholder 2">
            <a:extLst>
              <a:ext uri="{FF2B5EF4-FFF2-40B4-BE49-F238E27FC236}">
                <a16:creationId xmlns:a16="http://schemas.microsoft.com/office/drawing/2014/main" xmlns="" id="{DDFD78C0-22AE-430A-A115-DEAEFD2AD246}"/>
              </a:ext>
            </a:extLst>
          </p:cNvPr>
          <p:cNvSpPr>
            <a:spLocks noGrp="1" noChangeArrowheads="1"/>
          </p:cNvSpPr>
          <p:nvPr>
            <p:ph idx="1"/>
          </p:nvPr>
        </p:nvSpPr>
        <p:spPr>
          <a:xfrm>
            <a:off x="653063" y="1489563"/>
            <a:ext cx="11250762" cy="4296094"/>
          </a:xfrm>
        </p:spPr>
        <p:txBody>
          <a:bodyPr/>
          <a:lstStyle/>
          <a:p>
            <a:pPr algn="just">
              <a:lnSpc>
                <a:spcPct val="90000"/>
              </a:lnSpc>
              <a:buFontTx/>
              <a:buChar char="•"/>
            </a:pPr>
            <a:r>
              <a:rPr lang="en-GB" altLang="en-US" sz="2600" dirty="0"/>
              <a:t>Example: (Cassandra </a:t>
            </a:r>
            <a:r>
              <a:rPr lang="en-GB" altLang="en-US" sz="2600" dirty="0" smtClean="0"/>
              <a:t>column </a:t>
            </a:r>
            <a:r>
              <a:rPr lang="en-GB" altLang="en-US" sz="2600" dirty="0"/>
              <a:t>family--timestamps removed for simplicity</a:t>
            </a:r>
            <a:r>
              <a:rPr lang="en-GB" altLang="en-US" sz="2600" dirty="0" smtClean="0"/>
              <a:t>)</a:t>
            </a:r>
          </a:p>
          <a:p>
            <a:pPr marL="0" indent="0" algn="just">
              <a:lnSpc>
                <a:spcPct val="90000"/>
              </a:lnSpc>
              <a:buNone/>
            </a:pPr>
            <a:endParaRPr lang="en-GB" altLang="it-IT" sz="2400" dirty="0"/>
          </a:p>
          <a:p>
            <a:pPr marL="0" indent="0" eaLnBrk="1" fontAlgn="auto" hangingPunct="1">
              <a:spcAft>
                <a:spcPts val="0"/>
              </a:spcAft>
              <a:buNone/>
              <a:defRPr/>
            </a:pPr>
            <a:r>
              <a:rPr lang="en-GB" altLang="en-US" sz="2400" dirty="0" err="1"/>
              <a:t>UserProfile</a:t>
            </a:r>
            <a:r>
              <a:rPr lang="en-GB" altLang="en-US" sz="2400" dirty="0"/>
              <a:t> = {</a:t>
            </a:r>
          </a:p>
          <a:p>
            <a:pPr marL="393700" indent="0" eaLnBrk="1" fontAlgn="auto" hangingPunct="1">
              <a:spcAft>
                <a:spcPts val="0"/>
              </a:spcAft>
              <a:buNone/>
              <a:defRPr/>
            </a:pPr>
            <a:r>
              <a:rPr lang="en-GB" altLang="en-US" sz="2400" dirty="0"/>
              <a:t> Cassandra = { </a:t>
            </a:r>
            <a:r>
              <a:rPr lang="en-GB" altLang="en-US" sz="2400" dirty="0" err="1"/>
              <a:t>emailAddress</a:t>
            </a:r>
            <a:r>
              <a:rPr lang="en-GB" altLang="en-US" sz="2400" dirty="0"/>
              <a:t>:”casandra@apache.org” , age:”20”}</a:t>
            </a:r>
          </a:p>
          <a:p>
            <a:pPr marL="0" indent="457200" eaLnBrk="1" fontAlgn="auto" hangingPunct="1">
              <a:spcAft>
                <a:spcPts val="0"/>
              </a:spcAft>
              <a:buNone/>
              <a:defRPr/>
            </a:pPr>
            <a:r>
              <a:rPr lang="en-GB" altLang="en-US" sz="2400" dirty="0" err="1"/>
              <a:t>TerryCho</a:t>
            </a:r>
            <a:r>
              <a:rPr lang="en-GB" altLang="en-US" sz="2400" dirty="0"/>
              <a:t> = { </a:t>
            </a:r>
            <a:r>
              <a:rPr lang="en-GB" altLang="en-US" sz="2400" dirty="0" err="1"/>
              <a:t>emailAddress</a:t>
            </a:r>
            <a:r>
              <a:rPr lang="en-GB" altLang="en-US" sz="2400" dirty="0"/>
              <a:t>:”terry.cho@apache.org” , </a:t>
            </a:r>
            <a:r>
              <a:rPr lang="en-GB" altLang="en-US" sz="2400" dirty="0" err="1"/>
              <a:t>gender:”male</a:t>
            </a:r>
            <a:r>
              <a:rPr lang="en-GB" altLang="en-US" sz="2400" dirty="0"/>
              <a:t>”}</a:t>
            </a:r>
          </a:p>
          <a:p>
            <a:pPr marL="1260475" indent="-803275" eaLnBrk="1" fontAlgn="auto" hangingPunct="1">
              <a:spcAft>
                <a:spcPts val="0"/>
              </a:spcAft>
              <a:buNone/>
              <a:defRPr/>
            </a:pPr>
            <a:r>
              <a:rPr lang="en-GB" altLang="en-US" sz="2400" dirty="0"/>
              <a:t>Cath = { </a:t>
            </a:r>
            <a:r>
              <a:rPr lang="en-GB" altLang="en-US" sz="2400" dirty="0" err="1"/>
              <a:t>emailAddress</a:t>
            </a:r>
            <a:r>
              <a:rPr lang="en-GB" altLang="en-US" sz="2400" dirty="0"/>
              <a:t>:”cath@apache.org” , age:”20”,gender:”female”,address:”Seoul”}</a:t>
            </a:r>
          </a:p>
          <a:p>
            <a:pPr marL="0" indent="0" eaLnBrk="1" fontAlgn="auto" hangingPunct="1">
              <a:spcAft>
                <a:spcPts val="0"/>
              </a:spcAft>
              <a:buNone/>
              <a:defRPr/>
            </a:pPr>
            <a:r>
              <a:rPr lang="en-GB" altLang="en-US" sz="2400" dirty="0"/>
              <a:t> }</a:t>
            </a:r>
          </a:p>
          <a:p>
            <a:pPr marL="0" indent="0" algn="just">
              <a:lnSpc>
                <a:spcPct val="90000"/>
              </a:lnSpc>
              <a:buNone/>
            </a:pPr>
            <a:endParaRPr lang="en-US" altLang="it-IT" sz="2600" dirty="0" smtClean="0"/>
          </a:p>
        </p:txBody>
      </p:sp>
    </p:spTree>
    <p:extLst>
      <p:ext uri="{BB962C8B-B14F-4D97-AF65-F5344CB8AC3E}">
        <p14:creationId xmlns:p14="http://schemas.microsoft.com/office/powerpoint/2010/main" val="11151772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a:t>
            </a:r>
            <a:endParaRPr lang="it-IT" altLang="it-IT" dirty="0"/>
          </a:p>
        </p:txBody>
      </p:sp>
      <p:sp>
        <p:nvSpPr>
          <p:cNvPr id="19459" name="Content Placeholder 2">
            <a:extLst>
              <a:ext uri="{FF2B5EF4-FFF2-40B4-BE49-F238E27FC236}">
                <a16:creationId xmlns:a16="http://schemas.microsoft.com/office/drawing/2014/main" xmlns="" id="{DDFD78C0-22AE-430A-A115-DEAEFD2AD246}"/>
              </a:ext>
            </a:extLst>
          </p:cNvPr>
          <p:cNvSpPr>
            <a:spLocks noGrp="1" noChangeArrowheads="1"/>
          </p:cNvSpPr>
          <p:nvPr>
            <p:ph idx="1"/>
          </p:nvPr>
        </p:nvSpPr>
        <p:spPr>
          <a:xfrm>
            <a:off x="653063" y="1539437"/>
            <a:ext cx="10685497" cy="4395847"/>
          </a:xfrm>
        </p:spPr>
        <p:txBody>
          <a:bodyPr/>
          <a:lstStyle/>
          <a:p>
            <a:pPr marL="0" indent="0" algn="just">
              <a:lnSpc>
                <a:spcPct val="90000"/>
              </a:lnSpc>
              <a:buNone/>
            </a:pPr>
            <a:r>
              <a:rPr lang="en-US" altLang="it-IT" sz="2600" dirty="0" smtClean="0"/>
              <a:t>Some statistics about Facebook Search (using </a:t>
            </a:r>
            <a:r>
              <a:rPr lang="en-US" altLang="it-IT" sz="2600" dirty="0" smtClean="0">
                <a:solidFill>
                  <a:srgbClr val="00B0F0"/>
                </a:solidFill>
              </a:rPr>
              <a:t>Cassandra</a:t>
            </a:r>
            <a:r>
              <a:rPr lang="en-US" altLang="it-IT" sz="2600" dirty="0" smtClean="0"/>
              <a:t>)</a:t>
            </a:r>
          </a:p>
          <a:p>
            <a:pPr algn="just">
              <a:lnSpc>
                <a:spcPct val="90000"/>
              </a:lnSpc>
              <a:buFontTx/>
              <a:buChar char="•"/>
            </a:pPr>
            <a:endParaRPr lang="en-US" altLang="it-IT" sz="2600" dirty="0" smtClean="0"/>
          </a:p>
          <a:p>
            <a:pPr algn="just">
              <a:lnSpc>
                <a:spcPct val="90000"/>
              </a:lnSpc>
              <a:buFontTx/>
              <a:buChar char="•"/>
            </a:pPr>
            <a:r>
              <a:rPr lang="en-US" altLang="it-IT" sz="2600" dirty="0" smtClean="0"/>
              <a:t>MySQL &gt; 50 GB Data</a:t>
            </a:r>
          </a:p>
          <a:p>
            <a:pPr lvl="1" algn="just">
              <a:lnSpc>
                <a:spcPct val="90000"/>
              </a:lnSpc>
              <a:buFontTx/>
              <a:buChar char="•"/>
            </a:pPr>
            <a:r>
              <a:rPr lang="en-US" altLang="it-IT" sz="2200" dirty="0" smtClean="0"/>
              <a:t>Writes Average : ~300 </a:t>
            </a:r>
            <a:r>
              <a:rPr lang="en-US" altLang="it-IT" sz="2200" dirty="0" err="1" smtClean="0"/>
              <a:t>ms</a:t>
            </a:r>
            <a:endParaRPr lang="en-US" altLang="it-IT" sz="2200" dirty="0" smtClean="0"/>
          </a:p>
          <a:p>
            <a:pPr lvl="1" algn="just">
              <a:lnSpc>
                <a:spcPct val="90000"/>
              </a:lnSpc>
              <a:buFontTx/>
              <a:buChar char="•"/>
            </a:pPr>
            <a:r>
              <a:rPr lang="en-US" altLang="it-IT" sz="2200" dirty="0" smtClean="0"/>
              <a:t>Reads Average: ~350 </a:t>
            </a:r>
            <a:r>
              <a:rPr lang="en-US" altLang="it-IT" sz="2200" dirty="0" err="1" smtClean="0"/>
              <a:t>ms</a:t>
            </a:r>
            <a:endParaRPr lang="en-US" altLang="it-IT" sz="2200" dirty="0" smtClean="0"/>
          </a:p>
          <a:p>
            <a:pPr marL="0" indent="0" algn="just">
              <a:lnSpc>
                <a:spcPct val="90000"/>
              </a:lnSpc>
              <a:buNone/>
            </a:pPr>
            <a:endParaRPr lang="en-US" altLang="it-IT" sz="2600" dirty="0" smtClean="0"/>
          </a:p>
          <a:p>
            <a:pPr algn="just">
              <a:lnSpc>
                <a:spcPct val="90000"/>
              </a:lnSpc>
              <a:buFontTx/>
              <a:buChar char="•"/>
            </a:pPr>
            <a:r>
              <a:rPr lang="en-US" altLang="it-IT" sz="2600" dirty="0" smtClean="0"/>
              <a:t>Rewritten with Cassandra </a:t>
            </a:r>
            <a:r>
              <a:rPr lang="en-US" altLang="it-IT" sz="2600" dirty="0"/>
              <a:t>&gt; 50 GB Data</a:t>
            </a:r>
          </a:p>
          <a:p>
            <a:pPr lvl="1" algn="just">
              <a:lnSpc>
                <a:spcPct val="90000"/>
              </a:lnSpc>
              <a:buFontTx/>
              <a:buChar char="•"/>
            </a:pPr>
            <a:r>
              <a:rPr lang="en-US" altLang="it-IT" sz="2200" dirty="0"/>
              <a:t>Writes Average : </a:t>
            </a:r>
            <a:r>
              <a:rPr lang="en-US" altLang="it-IT" sz="2200" dirty="0" smtClean="0"/>
              <a:t>~0.12 </a:t>
            </a:r>
            <a:r>
              <a:rPr lang="en-US" altLang="it-IT" sz="2200" dirty="0" err="1"/>
              <a:t>ms</a:t>
            </a:r>
            <a:endParaRPr lang="en-US" altLang="it-IT" sz="2200" dirty="0"/>
          </a:p>
          <a:p>
            <a:pPr lvl="1" algn="just">
              <a:lnSpc>
                <a:spcPct val="90000"/>
              </a:lnSpc>
              <a:buFontTx/>
              <a:buChar char="•"/>
            </a:pPr>
            <a:r>
              <a:rPr lang="en-US" altLang="it-IT" sz="2200" dirty="0"/>
              <a:t>Reads Average: </a:t>
            </a:r>
            <a:r>
              <a:rPr lang="en-US" altLang="it-IT" sz="2200" dirty="0" smtClean="0"/>
              <a:t>~</a:t>
            </a:r>
            <a:r>
              <a:rPr lang="en-US" altLang="it-IT" sz="2200" dirty="0"/>
              <a:t>1</a:t>
            </a:r>
            <a:r>
              <a:rPr lang="en-US" altLang="it-IT" sz="2200" dirty="0" smtClean="0"/>
              <a:t>5 </a:t>
            </a:r>
            <a:r>
              <a:rPr lang="en-US" altLang="it-IT" sz="2200" dirty="0" err="1"/>
              <a:t>ms</a:t>
            </a:r>
            <a:endParaRPr lang="en-US" altLang="it-IT" sz="2200" dirty="0"/>
          </a:p>
          <a:p>
            <a:pPr marL="0" indent="0" algn="just">
              <a:lnSpc>
                <a:spcPct val="90000"/>
              </a:lnSpc>
              <a:buNone/>
            </a:pPr>
            <a:endParaRPr lang="en-US" altLang="it-IT" sz="2600" dirty="0"/>
          </a:p>
          <a:p>
            <a:pPr marL="0" indent="0" algn="just">
              <a:lnSpc>
                <a:spcPct val="90000"/>
              </a:lnSpc>
              <a:buNone/>
            </a:pPr>
            <a:endParaRPr lang="en-US" altLang="it-IT" sz="2600" dirty="0" smtClean="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0628" y="4286249"/>
            <a:ext cx="3108179" cy="217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47193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a:t>
            </a:r>
            <a:endParaRPr lang="it-IT" altLang="it-IT" dirty="0"/>
          </a:p>
        </p:txBody>
      </p:sp>
      <p:graphicFrame>
        <p:nvGraphicFramePr>
          <p:cNvPr id="8" name="Group 47"/>
          <p:cNvGraphicFramePr>
            <a:graphicFrameLocks noGrp="1"/>
          </p:cNvGraphicFramePr>
          <p:nvPr>
            <p:extLst>
              <p:ext uri="{D42A27DB-BD31-4B8C-83A1-F6EECF244321}">
                <p14:modId xmlns:p14="http://schemas.microsoft.com/office/powerpoint/2010/main" val="828747865"/>
              </p:ext>
            </p:extLst>
          </p:nvPr>
        </p:nvGraphicFramePr>
        <p:xfrm>
          <a:off x="304799" y="1676400"/>
          <a:ext cx="11366269" cy="4535489"/>
        </p:xfrm>
        <a:graphic>
          <a:graphicData uri="http://schemas.openxmlformats.org/drawingml/2006/table">
            <a:tbl>
              <a:tblPr/>
              <a:tblGrid>
                <a:gridCol w="1457499"/>
                <a:gridCol w="1496291"/>
                <a:gridCol w="4527327"/>
                <a:gridCol w="3885152"/>
              </a:tblGrid>
              <a:tr h="280939">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1" i="0" u="none" strike="noStrike" cap="none" normalizeH="0" baseline="0" dirty="0" smtClean="0">
                          <a:ln>
                            <a:noFill/>
                          </a:ln>
                          <a:solidFill>
                            <a:srgbClr val="000000"/>
                          </a:solidFill>
                          <a:effectLst/>
                          <a:latin typeface="Arial" charset="0"/>
                          <a:cs typeface="Arial" charset="0"/>
                        </a:rPr>
                        <a:t>Name</a:t>
                      </a:r>
                      <a:endParaRPr kumimoji="0" lang="cs-CZ" sz="1600" b="1" i="0" u="none" strike="noStrike" cap="none" normalizeH="0" baseline="0" dirty="0" smtClean="0">
                        <a:ln>
                          <a:noFill/>
                        </a:ln>
                        <a:solidFill>
                          <a:srgbClr val="000000"/>
                        </a:solidFill>
                        <a:effectLst/>
                        <a:latin typeface="Arial" charset="0"/>
                        <a:cs typeface="Arial"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tab pos="644525" algn="l"/>
                        </a:tabLst>
                      </a:pPr>
                      <a:r>
                        <a:rPr kumimoji="0" lang="en-US" sz="1600" b="1" i="0" u="none" strike="noStrike" cap="none" normalizeH="0" baseline="0" smtClean="0">
                          <a:ln>
                            <a:noFill/>
                          </a:ln>
                          <a:solidFill>
                            <a:srgbClr val="000000"/>
                          </a:solidFill>
                          <a:effectLst/>
                          <a:latin typeface="Arial" charset="0"/>
                          <a:cs typeface="Arial" charset="0"/>
                        </a:rPr>
                        <a:t>Producer</a:t>
                      </a:r>
                      <a:endParaRPr kumimoji="0" lang="cs-CZ" sz="1600" b="1" i="0" u="none" strike="noStrike" cap="none" normalizeH="0" baseline="0" smtClean="0">
                        <a:ln>
                          <a:noFill/>
                        </a:ln>
                        <a:solidFill>
                          <a:srgbClr val="000000"/>
                        </a:solidFill>
                        <a:effectLst/>
                        <a:latin typeface="Arial" charset="0"/>
                        <a:cs typeface="Arial"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1" i="0" u="none" strike="noStrike" cap="none" normalizeH="0" baseline="0" smtClean="0">
                          <a:ln>
                            <a:noFill/>
                          </a:ln>
                          <a:solidFill>
                            <a:srgbClr val="000000"/>
                          </a:solidFill>
                          <a:effectLst/>
                          <a:latin typeface="Arial" charset="0"/>
                          <a:cs typeface="Arial" charset="0"/>
                        </a:rPr>
                        <a:t>Data model</a:t>
                      </a:r>
                      <a:endParaRPr kumimoji="0" lang="cs-CZ" sz="1600" b="1" i="0" u="none" strike="noStrike" cap="none" normalizeH="0" baseline="0" smtClean="0">
                        <a:ln>
                          <a:noFill/>
                        </a:ln>
                        <a:solidFill>
                          <a:srgbClr val="000000"/>
                        </a:solidFill>
                        <a:effectLst/>
                        <a:latin typeface="Arial" charset="0"/>
                        <a:cs typeface="Arial"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1" i="0" u="none" strike="noStrike" cap="none" normalizeH="0" baseline="0" smtClean="0">
                          <a:ln>
                            <a:noFill/>
                          </a:ln>
                          <a:solidFill>
                            <a:srgbClr val="000000"/>
                          </a:solidFill>
                          <a:effectLst/>
                          <a:latin typeface="Arial" charset="0"/>
                          <a:cs typeface="Arial" charset="0"/>
                        </a:rPr>
                        <a:t>Querying</a:t>
                      </a:r>
                      <a:endParaRPr kumimoji="0" lang="cs-CZ" sz="1600" b="1" i="0" u="none" strike="noStrike" cap="none" normalizeH="0" baseline="0" smtClean="0">
                        <a:ln>
                          <a:noFill/>
                        </a:ln>
                        <a:solidFill>
                          <a:srgbClr val="000000"/>
                        </a:solidFill>
                        <a:effectLst/>
                        <a:latin typeface="Arial" charset="0"/>
                        <a:cs typeface="Arial"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r h="352363">
                <a:tc gridSpan="4">
                  <a:txBody>
                    <a:bodyPr/>
                    <a:lstStyle/>
                    <a:p>
                      <a:pPr marL="0" marR="0" lvl="0" indent="0" algn="ctr" defTabSz="914400" rtl="0" eaLnBrk="1" fontAlgn="base" latinLnBrk="0" hangingPunct="1">
                        <a:lnSpc>
                          <a:spcPct val="100000"/>
                        </a:lnSpc>
                        <a:spcBef>
                          <a:spcPct val="0"/>
                        </a:spcBef>
                        <a:spcAft>
                          <a:spcPts val="400"/>
                        </a:spcAft>
                        <a:buClrTx/>
                        <a:buSzTx/>
                        <a:buFontTx/>
                        <a:buNone/>
                        <a:tabLst/>
                      </a:pP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cs-CZ"/>
                    </a:p>
                  </a:txBody>
                  <a:tcPr/>
                </a:tc>
                <a:tc hMerge="1">
                  <a:txBody>
                    <a:bodyPr/>
                    <a:lstStyle/>
                    <a:p>
                      <a:endParaRPr lang="en-US"/>
                    </a:p>
                  </a:txBody>
                  <a:tcPr/>
                </a:tc>
                <a:tc hMerge="1">
                  <a:txBody>
                    <a:bodyPr/>
                    <a:lstStyle/>
                    <a:p>
                      <a:endParaRPr lang="cs-CZ"/>
                    </a:p>
                  </a:txBody>
                  <a:tcPr/>
                </a:tc>
              </a:tr>
              <a:tr h="731707">
                <a:tc>
                  <a:txBody>
                    <a:bodyPr/>
                    <a:lstStyle/>
                    <a:p>
                      <a:pPr marL="0" marR="0" lvl="0" indent="0" algn="ctr"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dirty="0" err="1" smtClean="0">
                          <a:ln>
                            <a:noFill/>
                          </a:ln>
                          <a:solidFill>
                            <a:srgbClr val="000000"/>
                          </a:solidFill>
                          <a:effectLst/>
                          <a:latin typeface="Arial" charset="0"/>
                          <a:cs typeface="Arial" charset="0"/>
                        </a:rPr>
                        <a:t>BigTable</a:t>
                      </a:r>
                      <a:r>
                        <a:rPr kumimoji="0" lang="en-US" sz="1600" b="0" i="0" u="none" strike="noStrike" cap="none" normalizeH="0" baseline="0" dirty="0" smtClean="0">
                          <a:ln>
                            <a:noFill/>
                          </a:ln>
                          <a:solidFill>
                            <a:srgbClr val="000000"/>
                          </a:solidFill>
                          <a:effectLst/>
                          <a:latin typeface="Arial" charset="0"/>
                          <a:cs typeface="Arial" charset="0"/>
                        </a:rPr>
                        <a:t> </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Google</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set of couples (key, {value})</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selection (by combination of row, column, and time stamp ranges)</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r h="487680">
                <a:tc>
                  <a:txBody>
                    <a:bodyPr/>
                    <a:lstStyle/>
                    <a:p>
                      <a:pPr marL="0" marR="0" lvl="0" indent="0" algn="ctr"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dirty="0" err="1" smtClean="0">
                          <a:ln>
                            <a:noFill/>
                          </a:ln>
                          <a:solidFill>
                            <a:srgbClr val="000000"/>
                          </a:solidFill>
                          <a:effectLst/>
                          <a:latin typeface="Arial" charset="0"/>
                          <a:cs typeface="Arial" charset="0"/>
                        </a:rPr>
                        <a:t>HBase</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Apache</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groups of columns (a BigTable clone)</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JRUBY IRB-based shell (similar to SQL)</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r h="487680">
                <a:tc>
                  <a:txBody>
                    <a:bodyPr/>
                    <a:lstStyle/>
                    <a:p>
                      <a:pPr marL="0" marR="0" lvl="0" indent="0" algn="ctr"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dirty="0" err="1" smtClean="0">
                          <a:ln>
                            <a:noFill/>
                          </a:ln>
                          <a:solidFill>
                            <a:srgbClr val="000000"/>
                          </a:solidFill>
                          <a:effectLst/>
                          <a:latin typeface="Arial" charset="0"/>
                          <a:cs typeface="Arial" charset="0"/>
                        </a:rPr>
                        <a:t>Hypertable</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dirty="0" err="1" smtClean="0">
                          <a:ln>
                            <a:noFill/>
                          </a:ln>
                          <a:solidFill>
                            <a:srgbClr val="000000"/>
                          </a:solidFill>
                          <a:effectLst/>
                          <a:latin typeface="Arial" charset="0"/>
                          <a:cs typeface="Arial" charset="0"/>
                        </a:rPr>
                        <a:t>Hypertable</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like BigTable</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HQL (Hypertext Query Language) </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r h="731707">
                <a:tc>
                  <a:txBody>
                    <a:bodyPr/>
                    <a:lstStyle/>
                    <a:p>
                      <a:pPr marL="0" marR="0" lvl="0" indent="0" algn="ctr"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CASSANDRA</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Apache (originally Facebook)</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columns, groups of columns corresponding to a key (</a:t>
                      </a:r>
                      <a:r>
                        <a:rPr kumimoji="0" lang="en-US" sz="1600" b="0" i="0" u="none" strike="noStrike" cap="none" normalizeH="0" baseline="0" dirty="0" err="1" smtClean="0">
                          <a:ln>
                            <a:noFill/>
                          </a:ln>
                          <a:solidFill>
                            <a:srgbClr val="000000"/>
                          </a:solidFill>
                          <a:effectLst/>
                          <a:latin typeface="Arial" charset="0"/>
                          <a:cs typeface="Arial" charset="0"/>
                        </a:rPr>
                        <a:t>supercolumns</a:t>
                      </a:r>
                      <a:r>
                        <a:rPr kumimoji="0" lang="en-US" sz="1600" b="0" i="0" u="none" strike="noStrike" cap="none" normalizeH="0" baseline="0" dirty="0" smtClean="0">
                          <a:ln>
                            <a:noFill/>
                          </a:ln>
                          <a:solidFill>
                            <a:srgbClr val="000000"/>
                          </a:solidFill>
                          <a:effectLst/>
                          <a:latin typeface="Arial" charset="0"/>
                          <a:cs typeface="Arial" charset="0"/>
                        </a:rPr>
                        <a:t>)</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simple selections on key, range queries, column or columns ranges</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r h="1463413">
                <a:tc>
                  <a:txBody>
                    <a:bodyPr/>
                    <a:lstStyle/>
                    <a:p>
                      <a:pPr marL="0" marR="0" lvl="0" indent="0" algn="ctr"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PNUTS</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Yahoo</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(hashed or ordered) tables, typed arrays, flexible schema</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selection and projection from a single table (retrieve an arbitrary single record by primary key, range queries, complex predicates, ordering, top-k)</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bl>
          </a:graphicData>
        </a:graphic>
      </p:graphicFrame>
    </p:spTree>
    <p:extLst>
      <p:ext uri="{BB962C8B-B14F-4D97-AF65-F5344CB8AC3E}">
        <p14:creationId xmlns:p14="http://schemas.microsoft.com/office/powerpoint/2010/main" val="1992773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Column Databases</a:t>
            </a:r>
            <a:endParaRPr lang="it-IT" altLang="it-IT" dirty="0"/>
          </a:p>
        </p:txBody>
      </p:sp>
      <p:sp>
        <p:nvSpPr>
          <p:cNvPr id="6" name="TextBox 5"/>
          <p:cNvSpPr txBox="1">
            <a:spLocks noChangeArrowheads="1"/>
          </p:cNvSpPr>
          <p:nvPr/>
        </p:nvSpPr>
        <p:spPr bwMode="auto">
          <a:xfrm>
            <a:off x="6317654" y="1684463"/>
            <a:ext cx="338732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sz="2800" dirty="0" smtClean="0">
                <a:solidFill>
                  <a:schemeClr val="tx1"/>
                </a:solidFill>
              </a:rPr>
              <a:t>HPCC</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Hyupertable</a:t>
            </a:r>
            <a:endParaRPr kumimoji="0" lang="en-US" altLang="en-US" sz="2800" dirty="0">
              <a:solidFill>
                <a:schemeClr val="tx1"/>
              </a:solidFill>
            </a:endParaRPr>
          </a:p>
          <a:p>
            <a:pPr algn="ctr">
              <a:lnSpc>
                <a:spcPct val="100000"/>
              </a:lnSpc>
              <a:buClrTx/>
              <a:buSzTx/>
              <a:buFontTx/>
              <a:buNone/>
            </a:pPr>
            <a:r>
              <a:rPr kumimoji="0" lang="en-US" altLang="en-US" sz="2800" dirty="0">
                <a:solidFill>
                  <a:schemeClr val="tx1"/>
                </a:solidFill>
              </a:rPr>
              <a:t>KAI</a:t>
            </a:r>
          </a:p>
          <a:p>
            <a:pPr algn="ctr">
              <a:lnSpc>
                <a:spcPct val="100000"/>
              </a:lnSpc>
              <a:buClrTx/>
              <a:buSzTx/>
              <a:buFontTx/>
              <a:buNone/>
            </a:pPr>
            <a:r>
              <a:rPr kumimoji="0" lang="en-US" altLang="en-US" sz="2800" dirty="0">
                <a:solidFill>
                  <a:schemeClr val="tx1"/>
                </a:solidFill>
              </a:rPr>
              <a:t>KDI</a:t>
            </a:r>
          </a:p>
          <a:p>
            <a:pPr algn="ctr">
              <a:lnSpc>
                <a:spcPct val="100000"/>
              </a:lnSpc>
              <a:buClrTx/>
              <a:buSzTx/>
              <a:buFontTx/>
              <a:buNone/>
            </a:pPr>
            <a:r>
              <a:rPr kumimoji="0" lang="en-US" altLang="en-US" sz="2800" dirty="0" err="1">
                <a:solidFill>
                  <a:schemeClr val="tx1"/>
                </a:solidFill>
              </a:rPr>
              <a:t>MapR</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MonetDB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OpenNeptune</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Qbase</a:t>
            </a:r>
            <a:endParaRPr kumimoji="0" lang="en-US" altLang="en-US" sz="2800" dirty="0">
              <a:solidFill>
                <a:schemeClr val="tx1"/>
              </a:solidFill>
            </a:endParaRPr>
          </a:p>
          <a:p>
            <a:pPr algn="ctr">
              <a:lnSpc>
                <a:spcPct val="100000"/>
              </a:lnSpc>
              <a:buClrTx/>
              <a:buSzTx/>
              <a:buFontTx/>
              <a:buNone/>
            </a:pPr>
            <a:r>
              <a:rPr kumimoji="0" lang="en-US" altLang="en-US" sz="2800" dirty="0">
                <a:solidFill>
                  <a:schemeClr val="tx1"/>
                </a:solidFill>
              </a:rPr>
              <a:t>Splice Machine</a:t>
            </a:r>
          </a:p>
          <a:p>
            <a:pPr algn="ctr">
              <a:lnSpc>
                <a:spcPct val="100000"/>
              </a:lnSpc>
              <a:buClrTx/>
              <a:buSzTx/>
              <a:buFontTx/>
              <a:buNone/>
            </a:pPr>
            <a:r>
              <a:rPr kumimoji="0" lang="en-US" altLang="en-US" sz="2800" dirty="0" err="1" smtClean="0">
                <a:solidFill>
                  <a:schemeClr val="tx1"/>
                </a:solidFill>
              </a:rPr>
              <a:t>Sqrrl</a:t>
            </a:r>
            <a:endParaRPr kumimoji="0" lang="en-US" altLang="en-US" sz="2800" dirty="0">
              <a:solidFill>
                <a:schemeClr val="tx1"/>
              </a:solidFill>
            </a:endParaRPr>
          </a:p>
        </p:txBody>
      </p:sp>
      <p:sp>
        <p:nvSpPr>
          <p:cNvPr id="7" name="TextBox 6"/>
          <p:cNvSpPr txBox="1">
            <a:spLocks noChangeArrowheads="1"/>
          </p:cNvSpPr>
          <p:nvPr/>
        </p:nvSpPr>
        <p:spPr bwMode="auto">
          <a:xfrm>
            <a:off x="1665298" y="1620723"/>
            <a:ext cx="338732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sz="2800" dirty="0" err="1">
                <a:solidFill>
                  <a:schemeClr val="tx1"/>
                </a:solidFill>
              </a:rPr>
              <a:t>Accumulo</a:t>
            </a:r>
            <a:endParaRPr kumimoji="0" lang="en-US" altLang="en-US" sz="2800" dirty="0">
              <a:solidFill>
                <a:schemeClr val="tx1"/>
              </a:solidFill>
            </a:endParaRPr>
          </a:p>
          <a:p>
            <a:pPr algn="ctr">
              <a:lnSpc>
                <a:spcPct val="100000"/>
              </a:lnSpc>
              <a:buClrTx/>
              <a:buSzTx/>
              <a:buFontTx/>
              <a:buNone/>
            </a:pPr>
            <a:r>
              <a:rPr kumimoji="0" lang="en-US" altLang="en-US" sz="2800" dirty="0">
                <a:solidFill>
                  <a:schemeClr val="tx1"/>
                </a:solidFill>
              </a:rPr>
              <a:t>Amazon </a:t>
            </a:r>
            <a:r>
              <a:rPr kumimoji="0" lang="en-US" altLang="en-US" sz="2800" dirty="0" err="1">
                <a:solidFill>
                  <a:schemeClr val="tx1"/>
                </a:solidFill>
              </a:rPr>
              <a:t>SimpleDB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BigTable</a:t>
            </a:r>
            <a:endParaRPr kumimoji="0" lang="en-US" altLang="en-US" sz="2800" dirty="0">
              <a:solidFill>
                <a:schemeClr val="tx1"/>
              </a:solidFill>
            </a:endParaRPr>
          </a:p>
          <a:p>
            <a:pPr algn="ctr">
              <a:lnSpc>
                <a:spcPct val="100000"/>
              </a:lnSpc>
              <a:buClrTx/>
              <a:buSzTx/>
              <a:buFontTx/>
              <a:buNone/>
            </a:pPr>
            <a:r>
              <a:rPr kumimoji="0" lang="en-US" altLang="en-US" sz="2800" dirty="0">
                <a:solidFill>
                  <a:schemeClr val="tx1"/>
                </a:solidFill>
              </a:rPr>
              <a:t>Cassandra</a:t>
            </a:r>
          </a:p>
          <a:p>
            <a:pPr algn="ctr">
              <a:lnSpc>
                <a:spcPct val="100000"/>
              </a:lnSpc>
              <a:buClrTx/>
              <a:buSzTx/>
              <a:buFontTx/>
              <a:buNone/>
            </a:pPr>
            <a:r>
              <a:rPr kumimoji="0" lang="en-US" altLang="en-US" sz="2800" dirty="0" err="1">
                <a:solidFill>
                  <a:schemeClr val="tx1"/>
                </a:solidFill>
              </a:rPr>
              <a:t>Cloudata</a:t>
            </a:r>
            <a:endParaRPr kumimoji="0" lang="en-US" altLang="en-US" sz="2800" dirty="0">
              <a:solidFill>
                <a:schemeClr val="tx1"/>
              </a:solidFill>
            </a:endParaRPr>
          </a:p>
          <a:p>
            <a:pPr algn="ctr">
              <a:lnSpc>
                <a:spcPct val="100000"/>
              </a:lnSpc>
              <a:buClrTx/>
              <a:buSzTx/>
              <a:buFontTx/>
              <a:buNone/>
            </a:pPr>
            <a:r>
              <a:rPr kumimoji="0" lang="en-US" altLang="en-US" sz="2800" dirty="0">
                <a:solidFill>
                  <a:schemeClr val="tx1"/>
                </a:solidFill>
              </a:rPr>
              <a:t>Cloudera</a:t>
            </a:r>
          </a:p>
          <a:p>
            <a:pPr algn="ctr">
              <a:lnSpc>
                <a:spcPct val="100000"/>
              </a:lnSpc>
              <a:buClrTx/>
              <a:buSzTx/>
              <a:buFontTx/>
              <a:buNone/>
            </a:pPr>
            <a:r>
              <a:rPr kumimoji="0" lang="en-US" altLang="en-US" sz="2800" dirty="0">
                <a:solidFill>
                  <a:schemeClr val="tx1"/>
                </a:solidFill>
              </a:rPr>
              <a:t>Druid</a:t>
            </a:r>
          </a:p>
          <a:p>
            <a:pPr algn="ctr">
              <a:lnSpc>
                <a:spcPct val="100000"/>
              </a:lnSpc>
              <a:buClrTx/>
              <a:buSzTx/>
              <a:buFontTx/>
              <a:buNone/>
            </a:pPr>
            <a:r>
              <a:rPr kumimoji="0" lang="en-US" altLang="en-US" sz="2800" dirty="0" err="1">
                <a:solidFill>
                  <a:schemeClr val="tx1"/>
                </a:solidFill>
              </a:rPr>
              <a:t>Flink</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Hbase</a:t>
            </a:r>
            <a:endParaRPr kumimoji="0" lang="en-US" altLang="en-US" sz="2800" dirty="0">
              <a:solidFill>
                <a:schemeClr val="tx1"/>
              </a:solidFill>
            </a:endParaRPr>
          </a:p>
          <a:p>
            <a:pPr algn="ctr">
              <a:lnSpc>
                <a:spcPct val="100000"/>
              </a:lnSpc>
              <a:buClrTx/>
              <a:buSzTx/>
              <a:buFontTx/>
              <a:buNone/>
            </a:pPr>
            <a:r>
              <a:rPr kumimoji="0" lang="en-US" altLang="en-US" sz="2800" dirty="0" smtClean="0">
                <a:solidFill>
                  <a:schemeClr val="tx1"/>
                </a:solidFill>
              </a:rPr>
              <a:t>Hortonworks</a:t>
            </a:r>
            <a:endParaRPr kumimoji="0" lang="en-US" altLang="en-US" sz="2800" dirty="0">
              <a:solidFill>
                <a:schemeClr val="tx1"/>
              </a:solidFill>
            </a:endParaRPr>
          </a:p>
        </p:txBody>
      </p:sp>
    </p:spTree>
    <p:extLst>
      <p:ext uri="{BB962C8B-B14F-4D97-AF65-F5344CB8AC3E}">
        <p14:creationId xmlns:p14="http://schemas.microsoft.com/office/powerpoint/2010/main" val="6123068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Document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it-IT" sz="2600" kern="0" dirty="0"/>
              <a:t>Document databases pair each key with a complex data structure known as a document.</a:t>
            </a:r>
            <a:endParaRPr lang="en-US" altLang="it-IT" sz="2600" kern="0" dirty="0" smtClean="0"/>
          </a:p>
          <a:p>
            <a:pPr algn="just">
              <a:lnSpc>
                <a:spcPct val="90000"/>
              </a:lnSpc>
              <a:buFontTx/>
              <a:buChar char="•"/>
            </a:pPr>
            <a:endParaRPr lang="en-US" altLang="it-IT" sz="1100" kern="0" dirty="0" smtClean="0"/>
          </a:p>
          <a:p>
            <a:pPr algn="just">
              <a:lnSpc>
                <a:spcPct val="90000"/>
              </a:lnSpc>
              <a:buFontTx/>
              <a:buChar char="•"/>
            </a:pPr>
            <a:r>
              <a:rPr lang="en-US" altLang="it-IT" sz="2600" kern="0" dirty="0" smtClean="0"/>
              <a:t>Documents </a:t>
            </a:r>
            <a:r>
              <a:rPr lang="en-US" altLang="it-IT" sz="2600" kern="0" dirty="0"/>
              <a:t>are stored in some standard format or encoding (e.g., XML, JSON, </a:t>
            </a:r>
            <a:r>
              <a:rPr lang="en-US" altLang="it-IT" sz="2600" kern="0" dirty="0" smtClean="0"/>
              <a:t>PDF, </a:t>
            </a:r>
            <a:r>
              <a:rPr lang="en-US" altLang="it-IT" sz="2600" kern="0" dirty="0"/>
              <a:t>Office </a:t>
            </a:r>
            <a:r>
              <a:rPr lang="en-US" altLang="it-IT" sz="2600" kern="0" dirty="0" smtClean="0"/>
              <a:t>Documents, </a:t>
            </a:r>
            <a:r>
              <a:rPr lang="en-US" altLang="it-IT" sz="2600" kern="0" dirty="0"/>
              <a:t>other semi-structured formats</a:t>
            </a:r>
            <a:r>
              <a:rPr lang="en-US" altLang="it-IT" sz="2600" kern="0" dirty="0" smtClean="0"/>
              <a:t>)</a:t>
            </a:r>
            <a:endParaRPr lang="en-US" altLang="it-IT" sz="2600" kern="0" dirty="0"/>
          </a:p>
          <a:p>
            <a:pPr lvl="1">
              <a:defRPr/>
            </a:pPr>
            <a:r>
              <a:rPr lang="en-US" sz="2400" dirty="0"/>
              <a:t>These are typically referred to as Binary Large Objects (BLOBs)</a:t>
            </a:r>
            <a:endParaRPr lang="en-US" altLang="it-IT" sz="1100" kern="0" dirty="0" smtClean="0"/>
          </a:p>
          <a:p>
            <a:pPr algn="just">
              <a:lnSpc>
                <a:spcPct val="90000"/>
              </a:lnSpc>
              <a:buFontTx/>
              <a:buChar char="•"/>
            </a:pPr>
            <a:endParaRPr lang="en-US" altLang="it-IT" sz="1100" kern="0" dirty="0" smtClean="0"/>
          </a:p>
          <a:p>
            <a:pPr algn="just">
              <a:lnSpc>
                <a:spcPct val="90000"/>
              </a:lnSpc>
              <a:buFontTx/>
              <a:buChar char="•"/>
            </a:pPr>
            <a:r>
              <a:rPr lang="en-US" altLang="it-IT" sz="2600" dirty="0" smtClean="0"/>
              <a:t>Flexible </a:t>
            </a:r>
            <a:r>
              <a:rPr lang="en-US" altLang="it-IT" sz="2600" dirty="0"/>
              <a:t>schema – subcomponent structure may be nested, and vary </a:t>
            </a:r>
            <a:r>
              <a:rPr lang="en-US" altLang="it-IT" sz="2600" dirty="0" smtClean="0"/>
              <a:t>from document-to-document</a:t>
            </a:r>
          </a:p>
          <a:p>
            <a:pPr algn="just">
              <a:lnSpc>
                <a:spcPct val="90000"/>
              </a:lnSpc>
              <a:buFontTx/>
              <a:buChar char="•"/>
            </a:pPr>
            <a:endParaRPr lang="en-US" altLang="it-IT" sz="1100" dirty="0" smtClean="0"/>
          </a:p>
          <a:p>
            <a:pPr algn="just">
              <a:lnSpc>
                <a:spcPct val="90000"/>
              </a:lnSpc>
              <a:buFontTx/>
              <a:buChar char="•"/>
            </a:pPr>
            <a:r>
              <a:rPr lang="en-US" altLang="it-IT" sz="2600" dirty="0"/>
              <a:t>Metadata – title, author, date, embedded tags, etc.</a:t>
            </a:r>
          </a:p>
          <a:p>
            <a:pPr algn="just">
              <a:lnSpc>
                <a:spcPct val="90000"/>
              </a:lnSpc>
              <a:buFontTx/>
              <a:buChar char="•"/>
            </a:pPr>
            <a:endParaRPr lang="en-US" altLang="it-IT" sz="1100" dirty="0" smtClean="0"/>
          </a:p>
          <a:p>
            <a:pPr algn="just">
              <a:lnSpc>
                <a:spcPct val="90000"/>
              </a:lnSpc>
              <a:buFontTx/>
              <a:buChar char="•"/>
            </a:pPr>
            <a:r>
              <a:rPr lang="en-US" altLang="it-IT" sz="2600" dirty="0" smtClean="0"/>
              <a:t> </a:t>
            </a:r>
            <a:r>
              <a:rPr lang="en-US" altLang="it-IT" sz="2600" dirty="0"/>
              <a:t>Examples: </a:t>
            </a:r>
            <a:r>
              <a:rPr lang="en-US" altLang="it-IT" sz="2600" dirty="0" smtClean="0"/>
              <a:t>MongoDB</a:t>
            </a:r>
            <a:r>
              <a:rPr lang="en-US" altLang="it-IT" sz="2600" dirty="0"/>
              <a:t>, Apache </a:t>
            </a:r>
            <a:r>
              <a:rPr lang="en-US" altLang="it-IT" sz="2600" dirty="0" smtClean="0"/>
              <a:t>SOLR, </a:t>
            </a:r>
            <a:r>
              <a:rPr lang="en-US" altLang="it-IT" sz="2600" dirty="0" err="1" smtClean="0"/>
              <a:t>CouchDB</a:t>
            </a:r>
            <a:r>
              <a:rPr lang="en-US" altLang="it-IT" sz="2600" dirty="0" smtClean="0"/>
              <a:t> (all can be queried using MapReduce)</a:t>
            </a:r>
            <a:endParaRPr lang="it-IT" altLang="it-IT" sz="2600" dirty="0" smtClean="0"/>
          </a:p>
        </p:txBody>
      </p:sp>
    </p:spTree>
    <p:extLst>
      <p:ext uri="{BB962C8B-B14F-4D97-AF65-F5344CB8AC3E}">
        <p14:creationId xmlns:p14="http://schemas.microsoft.com/office/powerpoint/2010/main" val="246708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Document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6229876" cy="291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it-IT" sz="2400" kern="0" dirty="0" smtClean="0"/>
              <a:t>Data Model:</a:t>
            </a:r>
            <a:endParaRPr lang="en-US" altLang="it-IT" sz="2800" kern="0" dirty="0"/>
          </a:p>
          <a:p>
            <a:pPr lvl="1">
              <a:defRPr/>
            </a:pPr>
            <a:r>
              <a:rPr lang="en-US" altLang="it-IT" sz="2200" kern="0" dirty="0"/>
              <a:t>Pair each key with complex data structure known as data structure</a:t>
            </a:r>
            <a:endParaRPr lang="it-IT" sz="2200" kern="0" dirty="0"/>
          </a:p>
          <a:p>
            <a:pPr lvl="1">
              <a:defRPr/>
            </a:pPr>
            <a:r>
              <a:rPr lang="en-US" altLang="it-IT" sz="2200" kern="0" dirty="0"/>
              <a:t>Indexes are done via </a:t>
            </a:r>
            <a:r>
              <a:rPr lang="en-US" altLang="it-IT" sz="2200" kern="0" dirty="0" smtClean="0"/>
              <a:t>B-Trees</a:t>
            </a:r>
          </a:p>
          <a:p>
            <a:pPr lvl="1">
              <a:defRPr/>
            </a:pPr>
            <a:r>
              <a:rPr lang="en-US" altLang="it-IT" sz="2200" kern="0" dirty="0"/>
              <a:t>Documents can contain many different key-value pairs, key-array pairs, or even nested document</a:t>
            </a:r>
            <a:endParaRPr lang="it-IT" sz="2200" dirty="0"/>
          </a:p>
          <a:p>
            <a:pPr marL="0" indent="0" algn="just">
              <a:lnSpc>
                <a:spcPct val="90000"/>
              </a:lnSpc>
              <a:buNone/>
            </a:pPr>
            <a:endParaRPr lang="en-US" altLang="it-IT" sz="1100" kern="0" dirty="0" smtClean="0"/>
          </a:p>
          <a:p>
            <a:pPr algn="just">
              <a:lnSpc>
                <a:spcPct val="90000"/>
              </a:lnSpc>
              <a:buFontTx/>
              <a:buChar char="•"/>
            </a:pPr>
            <a:endParaRPr lang="en-US" altLang="it-IT" sz="2600" kern="0" dirty="0"/>
          </a:p>
          <a:p>
            <a:pPr algn="just">
              <a:lnSpc>
                <a:spcPct val="90000"/>
              </a:lnSpc>
              <a:buFontTx/>
              <a:buChar char="•"/>
            </a:pPr>
            <a:endParaRPr lang="en-US" altLang="it-IT" sz="1100" kern="0" dirty="0" smtClean="0"/>
          </a:p>
          <a:p>
            <a:pPr algn="just">
              <a:lnSpc>
                <a:spcPct val="90000"/>
              </a:lnSpc>
              <a:buFontTx/>
              <a:buChar char="•"/>
            </a:pPr>
            <a:endParaRPr lang="it-IT" altLang="it-IT" sz="2600" dirty="0" smtClean="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5608" y="495451"/>
            <a:ext cx="4188835" cy="2468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824" y="4222865"/>
            <a:ext cx="3618492" cy="2618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2752" y="3414194"/>
            <a:ext cx="4924552" cy="3269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654327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Document Databases</a:t>
            </a:r>
            <a:endParaRPr lang="it-IT" alt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967" y="1444856"/>
            <a:ext cx="8799287" cy="5413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17784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Relational Database Management Systems</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582487"/>
            <a:ext cx="10967755" cy="4834938"/>
          </a:xfrm>
        </p:spPr>
        <p:txBody>
          <a:bodyPr/>
          <a:lstStyle/>
          <a:p>
            <a:pPr algn="just"/>
            <a:r>
              <a:rPr lang="en-GB" altLang="it-IT" sz="2800" dirty="0"/>
              <a:t>Database Management Systems Based on the Relational </a:t>
            </a:r>
            <a:r>
              <a:rPr lang="en-GB" altLang="it-IT" sz="2800" dirty="0" smtClean="0"/>
              <a:t>Model:</a:t>
            </a:r>
          </a:p>
          <a:p>
            <a:pPr lvl="1" algn="just"/>
            <a:r>
              <a:rPr lang="en-GB" altLang="it-IT" sz="2400" dirty="0" smtClean="0"/>
              <a:t>System </a:t>
            </a:r>
            <a:r>
              <a:rPr lang="en-GB" altLang="it-IT" sz="2400" dirty="0"/>
              <a:t>R – IBM research project (</a:t>
            </a:r>
            <a:r>
              <a:rPr lang="en-GB" altLang="it-IT" sz="2400" dirty="0" smtClean="0"/>
              <a:t>1974)	</a:t>
            </a:r>
            <a:endParaRPr lang="en-GB" altLang="it-IT" sz="2400" dirty="0"/>
          </a:p>
          <a:p>
            <a:pPr lvl="1" algn="just"/>
            <a:r>
              <a:rPr lang="en-GB" altLang="it-IT" sz="2400" dirty="0"/>
              <a:t>Ingres – University of California Berkeley (early 1970’s)</a:t>
            </a:r>
          </a:p>
          <a:p>
            <a:pPr lvl="1" algn="just"/>
            <a:r>
              <a:rPr lang="en-GB" altLang="it-IT" sz="2400" dirty="0"/>
              <a:t>Oracle – Rational Software, now Oracle Corporation (1974)</a:t>
            </a:r>
          </a:p>
          <a:p>
            <a:pPr lvl="1" algn="just"/>
            <a:r>
              <a:rPr lang="en-GB" altLang="it-IT" sz="2400" dirty="0"/>
              <a:t>SQL/DS – IBM’s first commercial RDBMS (1981)</a:t>
            </a:r>
          </a:p>
          <a:p>
            <a:pPr lvl="1" algn="just"/>
            <a:r>
              <a:rPr lang="en-GB" altLang="it-IT" sz="2400" dirty="0"/>
              <a:t>Informix – Relational Database Systems, now IBM (1981)</a:t>
            </a:r>
          </a:p>
          <a:p>
            <a:pPr lvl="1" algn="just"/>
            <a:r>
              <a:rPr lang="en-GB" altLang="it-IT" sz="2400" dirty="0"/>
              <a:t>DB2 – IBM (1984)</a:t>
            </a:r>
          </a:p>
          <a:p>
            <a:pPr lvl="1" algn="just"/>
            <a:r>
              <a:rPr lang="en-GB" altLang="it-IT" sz="2400" dirty="0"/>
              <a:t>Sybase SQL Server – Sybase, now SAP (1988)</a:t>
            </a:r>
          </a:p>
        </p:txBody>
      </p:sp>
    </p:spTree>
    <p:extLst>
      <p:ext uri="{BB962C8B-B14F-4D97-AF65-F5344CB8AC3E}">
        <p14:creationId xmlns:p14="http://schemas.microsoft.com/office/powerpoint/2010/main" val="33285451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Document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349135" y="1506188"/>
            <a:ext cx="11621191"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it-IT" sz="2600" kern="0" dirty="0"/>
              <a:t>Example: (MongoDB) document</a:t>
            </a:r>
          </a:p>
          <a:p>
            <a:pPr marL="0" indent="0" algn="just">
              <a:lnSpc>
                <a:spcPct val="90000"/>
              </a:lnSpc>
              <a:buNone/>
            </a:pPr>
            <a:endParaRPr lang="en-US" altLang="it-IT" sz="1100" kern="0" dirty="0" smtClean="0"/>
          </a:p>
          <a:p>
            <a:pPr marL="457200" lvl="1" indent="0" eaLnBrk="1" hangingPunct="1">
              <a:buNone/>
            </a:pPr>
            <a:r>
              <a:rPr lang="en-GB" altLang="en-US" sz="2000" dirty="0" smtClean="0"/>
              <a:t>{</a:t>
            </a:r>
            <a:r>
              <a:rPr lang="en-GB" altLang="en-US" sz="2000" dirty="0" err="1" smtClean="0"/>
              <a:t>Name</a:t>
            </a:r>
            <a:r>
              <a:rPr lang="en-GB" altLang="en-US" sz="2000" dirty="0" err="1"/>
              <a:t>:"Jaroslav</a:t>
            </a:r>
            <a:r>
              <a:rPr lang="en-GB" altLang="en-US" sz="2000" dirty="0"/>
              <a:t>", </a:t>
            </a:r>
          </a:p>
          <a:p>
            <a:pPr lvl="2" eaLnBrk="1" hangingPunct="1">
              <a:buFont typeface="Wingdings" pitchFamily="2" charset="2"/>
              <a:buNone/>
            </a:pPr>
            <a:r>
              <a:rPr lang="en-GB" altLang="en-US" sz="2000" dirty="0"/>
              <a:t>Address:"</a:t>
            </a:r>
            <a:r>
              <a:rPr lang="en-GB" altLang="en-US" sz="2000" dirty="0" err="1"/>
              <a:t>Malostranske</a:t>
            </a:r>
            <a:r>
              <a:rPr lang="en-GB" altLang="en-US" sz="2000" dirty="0"/>
              <a:t> </a:t>
            </a:r>
            <a:r>
              <a:rPr lang="en-GB" altLang="en-US" sz="2000" dirty="0" err="1"/>
              <a:t>nám</a:t>
            </a:r>
            <a:r>
              <a:rPr lang="en-GB" altLang="en-US" sz="2000" dirty="0"/>
              <a:t>. 25, 118 00 Praha 1”,</a:t>
            </a:r>
          </a:p>
          <a:p>
            <a:pPr lvl="2" eaLnBrk="1" hangingPunct="1">
              <a:buFont typeface="Wingdings" pitchFamily="2" charset="2"/>
              <a:buNone/>
            </a:pPr>
            <a:r>
              <a:rPr lang="en-GB" altLang="en-US" sz="2000" dirty="0"/>
              <a:t>Grandchildren: {Claire: "7", Barbara: "6", "Magda: "3", "Kirsten: "1", "Otis: "3", Richard: "1“}</a:t>
            </a:r>
          </a:p>
          <a:p>
            <a:pPr lvl="2" eaLnBrk="1" hangingPunct="1">
              <a:buFont typeface="Wingdings" pitchFamily="2" charset="2"/>
              <a:buNone/>
            </a:pPr>
            <a:r>
              <a:rPr lang="en-GB" altLang="en-US" sz="2000" dirty="0"/>
              <a:t>Phones: [ “123-456-7890”, “234-567-8963” </a:t>
            </a:r>
            <a:r>
              <a:rPr lang="en-GB" altLang="en-US" sz="2000" dirty="0" smtClean="0"/>
              <a:t>]</a:t>
            </a:r>
          </a:p>
          <a:p>
            <a:pPr marL="0" indent="0" eaLnBrk="1" hangingPunct="1">
              <a:buNone/>
            </a:pPr>
            <a:r>
              <a:rPr lang="en-GB" altLang="en-US" sz="2000" dirty="0"/>
              <a:t> </a:t>
            </a:r>
            <a:r>
              <a:rPr lang="en-GB" altLang="en-US" sz="2000" dirty="0" smtClean="0"/>
              <a:t>      }</a:t>
            </a:r>
            <a:endParaRPr lang="en-GB" altLang="en-US" sz="2000" dirty="0"/>
          </a:p>
          <a:p>
            <a:pPr marL="0" indent="0" algn="just">
              <a:lnSpc>
                <a:spcPct val="90000"/>
              </a:lnSpc>
              <a:buNone/>
            </a:pPr>
            <a:endParaRPr lang="en-US" altLang="it-IT" sz="1100" kern="0" dirty="0" smtClean="0"/>
          </a:p>
        </p:txBody>
      </p:sp>
      <p:pic>
        <p:nvPicPr>
          <p:cNvPr id="4" name="Picture 2" descr="alt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0800" y="4270463"/>
            <a:ext cx="48768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0800" y="5370600"/>
            <a:ext cx="487680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alt tex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350" y="3795800"/>
            <a:ext cx="45720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8586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Document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349135" y="1506188"/>
            <a:ext cx="11621191"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it-IT" sz="2600" kern="0" dirty="0"/>
              <a:t>Example: </a:t>
            </a:r>
            <a:r>
              <a:rPr lang="en-US" altLang="it-IT" sz="2600" kern="0" dirty="0" smtClean="0"/>
              <a:t>(JSON) </a:t>
            </a:r>
            <a:r>
              <a:rPr lang="en-US" altLang="it-IT" sz="2600" kern="0" dirty="0"/>
              <a:t>document</a:t>
            </a:r>
          </a:p>
          <a:p>
            <a:pPr marL="0" indent="0" algn="just">
              <a:lnSpc>
                <a:spcPct val="90000"/>
              </a:lnSpc>
              <a:buNone/>
            </a:pPr>
            <a:endParaRPr lang="en-US" altLang="it-IT" sz="1100" kern="0" dirty="0" smtClean="0"/>
          </a:p>
        </p:txBody>
      </p:sp>
      <p:pic>
        <p:nvPicPr>
          <p:cNvPr id="9" name="Picture 2">
            <a:extLst>
              <a:ext uri="{FF2B5EF4-FFF2-40B4-BE49-F238E27FC236}">
                <a16:creationId xmlns:a16="http://schemas.microsoft.com/office/drawing/2014/main" xmlns="" id="{DC31E559-7815-41F5-BEB8-0E360BAC52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5424" y="2044932"/>
            <a:ext cx="6181238" cy="4463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966504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Document Databases Issues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349136" y="1506188"/>
            <a:ext cx="10174778"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it-IT" sz="2600" kern="0" dirty="0"/>
              <a:t>Indexing: necessary for speed-up accesses</a:t>
            </a:r>
          </a:p>
          <a:p>
            <a:pPr lvl="1" algn="just">
              <a:lnSpc>
                <a:spcPct val="90000"/>
              </a:lnSpc>
              <a:buFontTx/>
              <a:buChar char="•"/>
            </a:pPr>
            <a:r>
              <a:rPr lang="en-US" altLang="it-IT" sz="2200" kern="0" dirty="0"/>
              <a:t>Indexes can be very </a:t>
            </a:r>
            <a:r>
              <a:rPr lang="en-US" altLang="it-IT" sz="2200" kern="0" dirty="0" smtClean="0"/>
              <a:t>big</a:t>
            </a:r>
          </a:p>
          <a:p>
            <a:pPr lvl="1" algn="just">
              <a:lnSpc>
                <a:spcPct val="90000"/>
              </a:lnSpc>
              <a:buFontTx/>
              <a:buChar char="•"/>
            </a:pPr>
            <a:endParaRPr lang="en-US" altLang="it-IT" sz="2200" kern="0" dirty="0"/>
          </a:p>
          <a:p>
            <a:pPr algn="just">
              <a:lnSpc>
                <a:spcPct val="90000"/>
              </a:lnSpc>
              <a:buFontTx/>
              <a:buChar char="•"/>
            </a:pPr>
            <a:r>
              <a:rPr lang="en-US" altLang="it-IT" sz="2600" kern="0" dirty="0"/>
              <a:t>Semantics problem still there:</a:t>
            </a:r>
          </a:p>
          <a:p>
            <a:pPr lvl="1" algn="just">
              <a:lnSpc>
                <a:spcPct val="90000"/>
              </a:lnSpc>
              <a:buFontTx/>
              <a:buChar char="•"/>
            </a:pPr>
            <a:r>
              <a:rPr lang="en-US" altLang="it-IT" sz="2200" kern="0" dirty="0"/>
              <a:t>Need for semantic extraction techniques</a:t>
            </a:r>
            <a:endParaRPr lang="en-GB" altLang="en-US" sz="1600" dirty="0"/>
          </a:p>
          <a:p>
            <a:pPr marL="0" indent="0" algn="just">
              <a:lnSpc>
                <a:spcPct val="90000"/>
              </a:lnSpc>
              <a:buNone/>
            </a:pPr>
            <a:endParaRPr lang="en-US" altLang="it-IT" sz="1100" kern="0" dirty="0" smtClean="0"/>
          </a:p>
        </p:txBody>
      </p:sp>
    </p:spTree>
    <p:extLst>
      <p:ext uri="{BB962C8B-B14F-4D97-AF65-F5344CB8AC3E}">
        <p14:creationId xmlns:p14="http://schemas.microsoft.com/office/powerpoint/2010/main" val="24985986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Document Databases</a:t>
            </a:r>
            <a:endParaRPr lang="it-IT" altLang="it-IT" dirty="0"/>
          </a:p>
        </p:txBody>
      </p:sp>
      <p:graphicFrame>
        <p:nvGraphicFramePr>
          <p:cNvPr id="4" name="Group 39"/>
          <p:cNvGraphicFramePr>
            <a:graphicFrameLocks noGrp="1"/>
          </p:cNvGraphicFramePr>
          <p:nvPr>
            <p:extLst>
              <p:ext uri="{D42A27DB-BD31-4B8C-83A1-F6EECF244321}">
                <p14:modId xmlns:p14="http://schemas.microsoft.com/office/powerpoint/2010/main" val="551798336"/>
              </p:ext>
            </p:extLst>
          </p:nvPr>
        </p:nvGraphicFramePr>
        <p:xfrm>
          <a:off x="533399" y="1905000"/>
          <a:ext cx="11270673" cy="3365270"/>
        </p:xfrm>
        <a:graphic>
          <a:graphicData uri="http://schemas.openxmlformats.org/drawingml/2006/table">
            <a:tbl>
              <a:tblPr/>
              <a:tblGrid>
                <a:gridCol w="1312026"/>
                <a:gridCol w="1878677"/>
                <a:gridCol w="3933213"/>
                <a:gridCol w="318981"/>
                <a:gridCol w="3827776"/>
              </a:tblGrid>
              <a:tr h="314764">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1" i="0" u="none" strike="noStrike" cap="none" normalizeH="0" baseline="0" dirty="0" smtClean="0">
                          <a:ln>
                            <a:noFill/>
                          </a:ln>
                          <a:solidFill>
                            <a:srgbClr val="000000"/>
                          </a:solidFill>
                          <a:effectLst/>
                          <a:latin typeface="Arial" charset="0"/>
                          <a:cs typeface="Arial" charset="0"/>
                        </a:rPr>
                        <a:t>Name</a:t>
                      </a:r>
                      <a:endParaRPr kumimoji="0" lang="cs-CZ" sz="1600" b="1"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tab pos="644525" algn="l"/>
                        </a:tabLst>
                      </a:pPr>
                      <a:r>
                        <a:rPr kumimoji="0" lang="en-US" sz="1600" b="1" i="0" u="none" strike="noStrike" cap="none" normalizeH="0" baseline="0" dirty="0" smtClean="0">
                          <a:ln>
                            <a:noFill/>
                          </a:ln>
                          <a:solidFill>
                            <a:srgbClr val="000000"/>
                          </a:solidFill>
                          <a:effectLst/>
                          <a:latin typeface="Arial" charset="0"/>
                          <a:cs typeface="Arial" charset="0"/>
                        </a:rPr>
                        <a:t>Producer</a:t>
                      </a:r>
                      <a:endParaRPr kumimoji="0" lang="cs-CZ" sz="1600" b="1"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1" i="0" u="none" strike="noStrike" cap="none" normalizeH="0" baseline="0" smtClean="0">
                          <a:ln>
                            <a:noFill/>
                          </a:ln>
                          <a:solidFill>
                            <a:srgbClr val="000000"/>
                          </a:solidFill>
                          <a:effectLst/>
                          <a:latin typeface="Arial" charset="0"/>
                          <a:cs typeface="Arial" charset="0"/>
                        </a:rPr>
                        <a:t>Data model</a:t>
                      </a:r>
                      <a:endParaRPr kumimoji="0" lang="cs-CZ" sz="1600" b="1"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gridSpan="2">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1" i="0" u="none" strike="noStrike" cap="none" normalizeH="0" baseline="0" smtClean="0">
                          <a:ln>
                            <a:noFill/>
                          </a:ln>
                          <a:solidFill>
                            <a:srgbClr val="000000"/>
                          </a:solidFill>
                          <a:effectLst/>
                          <a:latin typeface="Arial" charset="0"/>
                          <a:cs typeface="Arial" charset="0"/>
                        </a:rPr>
                        <a:t>Querying</a:t>
                      </a:r>
                      <a:endParaRPr kumimoji="0" lang="cs-CZ" sz="1600" b="1"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cs-CZ"/>
                    </a:p>
                  </a:txBody>
                  <a:tcPr/>
                </a:tc>
              </a:tr>
              <a:tr h="471254">
                <a:tc gridSpan="5">
                  <a:txBody>
                    <a:bodyPr/>
                    <a:lstStyle/>
                    <a:p>
                      <a:pPr marL="0" marR="0" lvl="0" indent="0" algn="ctr" defTabSz="914400" rtl="0" eaLnBrk="1" fontAlgn="base" latinLnBrk="0" hangingPunct="1">
                        <a:lnSpc>
                          <a:spcPct val="115000"/>
                        </a:lnSpc>
                        <a:spcBef>
                          <a:spcPct val="0"/>
                        </a:spcBef>
                        <a:spcAft>
                          <a:spcPts val="400"/>
                        </a:spcAft>
                        <a:buClrTx/>
                        <a:buSzTx/>
                        <a:buFontTx/>
                        <a:buNone/>
                        <a:tabLst/>
                      </a:pP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cs-CZ"/>
                    </a:p>
                  </a:txBody>
                  <a:tcPr/>
                </a:tc>
                <a:tc hMerge="1">
                  <a:txBody>
                    <a:bodyPr/>
                    <a:lstStyle/>
                    <a:p>
                      <a:endParaRPr lang="en-US"/>
                    </a:p>
                  </a:txBody>
                  <a:tcPr/>
                </a:tc>
                <a:tc hMerge="1">
                  <a:txBody>
                    <a:bodyPr/>
                    <a:lstStyle/>
                    <a:p>
                      <a:endParaRPr lang="cs-CZ"/>
                    </a:p>
                  </a:txBody>
                  <a:tcPr/>
                </a:tc>
                <a:tc hMerge="1">
                  <a:txBody>
                    <a:bodyPr/>
                    <a:lstStyle/>
                    <a:p>
                      <a:endParaRPr lang="cs-CZ"/>
                    </a:p>
                  </a:txBody>
                  <a:tcPr/>
                </a:tc>
              </a:tr>
              <a:tr h="1627851">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MongoDB </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10gen</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gridSpan="2">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object-structured documents stored in collections;</a:t>
                      </a:r>
                      <a:endParaRPr kumimoji="0" lang="cs-CZ" sz="1600" b="0" i="0" u="none" strike="noStrike" cap="none" normalizeH="0" baseline="0" dirty="0" smtClean="0">
                        <a:ln>
                          <a:noFill/>
                        </a:ln>
                        <a:solidFill>
                          <a:srgbClr val="000000"/>
                        </a:solidFill>
                        <a:effectLst/>
                        <a:latin typeface="Arial" charset="0"/>
                        <a:cs typeface="Arial" charset="0"/>
                      </a:endParaRPr>
                    </a:p>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each object has a primary key called </a:t>
                      </a:r>
                      <a:r>
                        <a:rPr kumimoji="0" lang="en-US" sz="1600" b="0" i="0" u="none" strike="noStrike" cap="none" normalizeH="0" baseline="0" dirty="0" err="1" smtClean="0">
                          <a:ln>
                            <a:noFill/>
                          </a:ln>
                          <a:solidFill>
                            <a:srgbClr val="000000"/>
                          </a:solidFill>
                          <a:effectLst/>
                          <a:latin typeface="Arial" charset="0"/>
                          <a:cs typeface="Arial" charset="0"/>
                        </a:rPr>
                        <a:t>ObjectId</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cs-CZ"/>
                    </a:p>
                  </a:txBody>
                  <a:tcPr/>
                </a:tc>
                <a:tc>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smtClean="0">
                          <a:ln>
                            <a:noFill/>
                          </a:ln>
                          <a:solidFill>
                            <a:srgbClr val="000000"/>
                          </a:solidFill>
                          <a:effectLst/>
                          <a:latin typeface="Arial" charset="0"/>
                          <a:cs typeface="Arial" charset="0"/>
                        </a:rPr>
                        <a:t>manipulations with objects in collections (find object or objects via simple selections and logical expressions, delete, update,)</a:t>
                      </a:r>
                      <a:endParaRPr kumimoji="0" lang="cs-CZ" sz="1600" b="0" i="0" u="none" strike="noStrike" cap="none" normalizeH="0" baseline="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r h="951401">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Couch</a:t>
                      </a:r>
                      <a:r>
                        <a:rPr kumimoji="0" lang="cs-CZ" sz="1600" b="0" i="0" u="none" strike="noStrike" cap="none" normalizeH="0" baseline="0" dirty="0" smtClean="0">
                          <a:ln>
                            <a:noFill/>
                          </a:ln>
                          <a:solidFill>
                            <a:srgbClr val="000000"/>
                          </a:solidFill>
                          <a:effectLst/>
                          <a:latin typeface="Arial" charset="0"/>
                          <a:cs typeface="Arial" charset="0"/>
                        </a:rPr>
                        <a:t>base</a:t>
                      </a:r>
                      <a:endParaRPr kumimoji="0" lang="cs-CZ" sz="1600" b="0" i="0" u="none" strike="noStrike" cap="none" normalizeH="0" baseline="30000" dirty="0" smtClean="0">
                        <a:ln>
                          <a:noFill/>
                        </a:ln>
                        <a:solidFill>
                          <a:srgbClr val="000000"/>
                        </a:solidFill>
                        <a:effectLst/>
                        <a:latin typeface="Arial"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a:txBody>
                    <a:bodyPr/>
                    <a:lstStyle/>
                    <a:p>
                      <a:pPr marL="0" marR="0" lvl="0" indent="0" algn="ctr"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Couch</a:t>
                      </a:r>
                      <a:r>
                        <a:rPr kumimoji="0" lang="cs-CZ" sz="1600" b="0" i="0" u="none" strike="noStrike" cap="none" normalizeH="0" baseline="0" dirty="0" smtClean="0">
                          <a:ln>
                            <a:noFill/>
                          </a:ln>
                          <a:solidFill>
                            <a:srgbClr val="000000"/>
                          </a:solidFill>
                          <a:effectLst/>
                          <a:latin typeface="Arial" charset="0"/>
                          <a:cs typeface="Arial" charset="0"/>
                        </a:rPr>
                        <a:t>base</a:t>
                      </a:r>
                      <a:r>
                        <a:rPr kumimoji="0" lang="cs-CZ" sz="1600" b="0" i="0" u="none" strike="noStrike" cap="none" normalizeH="0" baseline="30000" dirty="0" smtClean="0">
                          <a:ln>
                            <a:noFill/>
                          </a:ln>
                          <a:solidFill>
                            <a:srgbClr val="000000"/>
                          </a:solidFill>
                          <a:effectLst/>
                          <a:latin typeface="Arial" charset="0"/>
                          <a:cs typeface="Arial" charset="0"/>
                        </a:rPr>
                        <a:t>1</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gridSpan="2">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document as a list of named (structured) items (JSON document)</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c hMerge="1">
                  <a:txBody>
                    <a:bodyPr/>
                    <a:lstStyle/>
                    <a:p>
                      <a:endParaRPr lang="cs-CZ"/>
                    </a:p>
                  </a:txBody>
                  <a:tcPr/>
                </a:tc>
                <a:tc>
                  <a:txBody>
                    <a:bodyPr/>
                    <a:lstStyle/>
                    <a:p>
                      <a:pPr marL="0" marR="0" lvl="0" indent="0" algn="l" defTabSz="914400" rtl="0" eaLnBrk="1" fontAlgn="base" latinLnBrk="0" hangingPunct="1">
                        <a:lnSpc>
                          <a:spcPct val="115000"/>
                        </a:lnSpc>
                        <a:spcBef>
                          <a:spcPct val="0"/>
                        </a:spcBef>
                        <a:spcAft>
                          <a:spcPts val="400"/>
                        </a:spcAft>
                        <a:buClrTx/>
                        <a:buSzTx/>
                        <a:buFontTx/>
                        <a:buNone/>
                        <a:tabLst/>
                      </a:pPr>
                      <a:r>
                        <a:rPr kumimoji="0" lang="en-US" sz="1600" b="0" i="0" u="none" strike="noStrike" cap="none" normalizeH="0" baseline="0" dirty="0" smtClean="0">
                          <a:ln>
                            <a:noFill/>
                          </a:ln>
                          <a:solidFill>
                            <a:srgbClr val="000000"/>
                          </a:solidFill>
                          <a:effectLst/>
                          <a:latin typeface="Arial" charset="0"/>
                          <a:cs typeface="Arial" charset="0"/>
                        </a:rPr>
                        <a:t>by key and key range, views via </a:t>
                      </a:r>
                      <a:r>
                        <a:rPr kumimoji="0" lang="en-US" sz="1600" b="0" i="0" u="none" strike="noStrike" cap="none" normalizeH="0" baseline="0" dirty="0" err="1" smtClean="0">
                          <a:ln>
                            <a:noFill/>
                          </a:ln>
                          <a:solidFill>
                            <a:srgbClr val="000000"/>
                          </a:solidFill>
                          <a:effectLst/>
                          <a:latin typeface="Arial" charset="0"/>
                          <a:cs typeface="Arial" charset="0"/>
                        </a:rPr>
                        <a:t>Javascript</a:t>
                      </a:r>
                      <a:r>
                        <a:rPr kumimoji="0" lang="en-US" sz="1600" b="0" i="0" u="none" strike="noStrike" cap="none" normalizeH="0" baseline="0" dirty="0" smtClean="0">
                          <a:ln>
                            <a:noFill/>
                          </a:ln>
                          <a:solidFill>
                            <a:srgbClr val="000000"/>
                          </a:solidFill>
                          <a:effectLst/>
                          <a:latin typeface="Arial" charset="0"/>
                          <a:cs typeface="Arial" charset="0"/>
                        </a:rPr>
                        <a:t> and MapReduce</a:t>
                      </a:r>
                      <a:endParaRPr kumimoji="0" lang="cs-CZ" sz="1600" b="0" i="0" u="none" strike="noStrike" cap="none" normalizeH="0" baseline="0" dirty="0" smtClean="0">
                        <a:ln>
                          <a:noFill/>
                        </a:ln>
                        <a:solidFill>
                          <a:srgbClr val="000000"/>
                        </a:solidFill>
                        <a:effectLst/>
                        <a:latin typeface="Times New Roman" pitchFamily="18" charset="0"/>
                        <a:cs typeface="Times New Roman" pitchFamily="18" charset="0"/>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EFE7"/>
                    </a:solidFill>
                  </a:tcPr>
                </a:tc>
              </a:tr>
            </a:tbl>
          </a:graphicData>
        </a:graphic>
      </p:graphicFrame>
    </p:spTree>
    <p:extLst>
      <p:ext uri="{BB962C8B-B14F-4D97-AF65-F5344CB8AC3E}">
        <p14:creationId xmlns:p14="http://schemas.microsoft.com/office/powerpoint/2010/main" val="8271001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Document Databases</a:t>
            </a:r>
            <a:endParaRPr lang="it-IT" altLang="it-IT" dirty="0"/>
          </a:p>
        </p:txBody>
      </p:sp>
      <p:sp>
        <p:nvSpPr>
          <p:cNvPr id="6" name="TextBox 5"/>
          <p:cNvSpPr txBox="1">
            <a:spLocks noChangeArrowheads="1"/>
          </p:cNvSpPr>
          <p:nvPr/>
        </p:nvSpPr>
        <p:spPr bwMode="auto">
          <a:xfrm>
            <a:off x="3956904" y="1684463"/>
            <a:ext cx="338732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sz="2800" dirty="0">
                <a:solidFill>
                  <a:schemeClr val="tx1"/>
                </a:solidFill>
              </a:rPr>
              <a:t>EJDB</a:t>
            </a:r>
          </a:p>
          <a:p>
            <a:pPr algn="ctr">
              <a:lnSpc>
                <a:spcPct val="100000"/>
              </a:lnSpc>
              <a:buClrTx/>
              <a:buSzTx/>
              <a:buFontTx/>
              <a:buNone/>
            </a:pPr>
            <a:r>
              <a:rPr kumimoji="0" lang="en-US" altLang="en-US" sz="2800" dirty="0" err="1">
                <a:solidFill>
                  <a:schemeClr val="tx1"/>
                </a:solidFill>
              </a:rPr>
              <a:t>Elasticsearch</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eXist</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FleetDB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iBoxDB</a:t>
            </a:r>
            <a:endParaRPr kumimoji="0" lang="en-US" altLang="en-US" sz="2800" dirty="0">
              <a:solidFill>
                <a:schemeClr val="tx1"/>
              </a:solidFill>
            </a:endParaRPr>
          </a:p>
          <a:p>
            <a:pPr algn="ctr">
              <a:lnSpc>
                <a:spcPct val="100000"/>
              </a:lnSpc>
              <a:buClrTx/>
              <a:buSzTx/>
              <a:buFontTx/>
              <a:buNone/>
            </a:pPr>
            <a:r>
              <a:rPr kumimoji="0" lang="en-US" altLang="en-US" sz="2800" dirty="0">
                <a:solidFill>
                  <a:schemeClr val="tx1"/>
                </a:solidFill>
              </a:rPr>
              <a:t>Inquire</a:t>
            </a:r>
          </a:p>
          <a:p>
            <a:pPr algn="ctr">
              <a:lnSpc>
                <a:spcPct val="100000"/>
              </a:lnSpc>
              <a:buClrTx/>
              <a:buSzTx/>
              <a:buFontTx/>
              <a:buNone/>
            </a:pPr>
            <a:r>
              <a:rPr kumimoji="0" lang="en-US" altLang="en-US" sz="2800" dirty="0" err="1">
                <a:solidFill>
                  <a:schemeClr val="tx1"/>
                </a:solidFill>
              </a:rPr>
              <a:t>JasDB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MarkLogic</a:t>
            </a:r>
            <a:endParaRPr kumimoji="0" lang="en-US" altLang="en-US" sz="2800" dirty="0">
              <a:solidFill>
                <a:schemeClr val="tx1"/>
              </a:solidFill>
            </a:endParaRPr>
          </a:p>
          <a:p>
            <a:pPr algn="ctr">
              <a:lnSpc>
                <a:spcPct val="100000"/>
              </a:lnSpc>
              <a:buClrTx/>
              <a:buSzTx/>
              <a:buFontTx/>
              <a:buNone/>
            </a:pPr>
            <a:r>
              <a:rPr kumimoji="0" lang="en-US" altLang="en-US" sz="2800" dirty="0">
                <a:solidFill>
                  <a:schemeClr val="tx1"/>
                </a:solidFill>
              </a:rPr>
              <a:t>MongoDB</a:t>
            </a:r>
          </a:p>
          <a:p>
            <a:pPr algn="ctr">
              <a:lnSpc>
                <a:spcPct val="100000"/>
              </a:lnSpc>
              <a:buClrTx/>
              <a:buSzTx/>
              <a:buFontTx/>
              <a:buNone/>
            </a:pPr>
            <a:r>
              <a:rPr kumimoji="0" lang="en-US" altLang="en-US" sz="2800" dirty="0">
                <a:solidFill>
                  <a:schemeClr val="tx1"/>
                </a:solidFill>
              </a:rPr>
              <a:t>MUMPS</a:t>
            </a:r>
          </a:p>
        </p:txBody>
      </p:sp>
      <p:sp>
        <p:nvSpPr>
          <p:cNvPr id="7" name="TextBox 6"/>
          <p:cNvSpPr txBox="1">
            <a:spLocks noChangeArrowheads="1"/>
          </p:cNvSpPr>
          <p:nvPr/>
        </p:nvSpPr>
        <p:spPr bwMode="auto">
          <a:xfrm>
            <a:off x="285423" y="1653973"/>
            <a:ext cx="3387321"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sz="2800" dirty="0" err="1">
                <a:solidFill>
                  <a:schemeClr val="tx1"/>
                </a:solidFill>
              </a:rPr>
              <a:t>AmisaDB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ArangoDB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BaseX</a:t>
            </a:r>
            <a:endParaRPr kumimoji="0" lang="en-US" altLang="en-US" sz="2800" dirty="0">
              <a:solidFill>
                <a:schemeClr val="tx1"/>
              </a:solidFill>
            </a:endParaRPr>
          </a:p>
          <a:p>
            <a:pPr algn="ctr">
              <a:lnSpc>
                <a:spcPct val="100000"/>
              </a:lnSpc>
              <a:buClrTx/>
              <a:buSzTx/>
              <a:buFontTx/>
              <a:buNone/>
            </a:pPr>
            <a:r>
              <a:rPr kumimoji="0" lang="en-US" altLang="en-US" sz="2800" dirty="0">
                <a:solidFill>
                  <a:schemeClr val="tx1"/>
                </a:solidFill>
              </a:rPr>
              <a:t>Cassandra</a:t>
            </a:r>
          </a:p>
          <a:p>
            <a:pPr algn="ctr">
              <a:lnSpc>
                <a:spcPct val="100000"/>
              </a:lnSpc>
              <a:buClrTx/>
              <a:buSzTx/>
              <a:buFontTx/>
              <a:buNone/>
            </a:pPr>
            <a:r>
              <a:rPr kumimoji="0" lang="en-US" altLang="en-US" sz="2800" dirty="0" err="1">
                <a:solidFill>
                  <a:schemeClr val="tx1"/>
                </a:solidFill>
              </a:rPr>
              <a:t>Cloudant</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Clusterpoint</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Couchbase</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CouchDB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Densodb</a:t>
            </a:r>
            <a:endParaRPr kumimoji="0" lang="en-US" altLang="en-US" sz="2800" dirty="0">
              <a:solidFill>
                <a:schemeClr val="tx1"/>
              </a:solidFill>
            </a:endParaRPr>
          </a:p>
          <a:p>
            <a:pPr algn="ctr">
              <a:lnSpc>
                <a:spcPct val="100000"/>
              </a:lnSpc>
              <a:buClrTx/>
              <a:buSzTx/>
              <a:buFontTx/>
              <a:buNone/>
            </a:pPr>
            <a:r>
              <a:rPr kumimoji="0" lang="en-US" altLang="en-US" sz="2800" dirty="0" err="1" smtClean="0">
                <a:solidFill>
                  <a:schemeClr val="tx1"/>
                </a:solidFill>
              </a:rPr>
              <a:t>Djondb</a:t>
            </a:r>
            <a:endParaRPr kumimoji="0" lang="en-US" altLang="en-US" sz="2800" dirty="0">
              <a:solidFill>
                <a:schemeClr val="tx1"/>
              </a:solidFill>
            </a:endParaRPr>
          </a:p>
        </p:txBody>
      </p:sp>
      <p:sp>
        <p:nvSpPr>
          <p:cNvPr id="5" name="TextBox 4"/>
          <p:cNvSpPr txBox="1">
            <a:spLocks noChangeArrowheads="1"/>
          </p:cNvSpPr>
          <p:nvPr/>
        </p:nvSpPr>
        <p:spPr bwMode="auto">
          <a:xfrm>
            <a:off x="7916429" y="1687238"/>
            <a:ext cx="3754640"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sz="2800" dirty="0" err="1">
                <a:solidFill>
                  <a:schemeClr val="tx1"/>
                </a:solidFill>
              </a:rPr>
              <a:t>NeDB</a:t>
            </a:r>
            <a:endParaRPr kumimoji="0" lang="en-US" altLang="en-US" sz="2800" dirty="0">
              <a:solidFill>
                <a:schemeClr val="tx1"/>
              </a:solidFill>
            </a:endParaRPr>
          </a:p>
          <a:p>
            <a:pPr algn="ctr">
              <a:lnSpc>
                <a:spcPct val="100000"/>
              </a:lnSpc>
              <a:buClrTx/>
              <a:buSzTx/>
              <a:buFontTx/>
              <a:buNone/>
            </a:pPr>
            <a:r>
              <a:rPr kumimoji="0" lang="en-US" altLang="en-US" sz="2800" dirty="0">
                <a:solidFill>
                  <a:schemeClr val="tx1"/>
                </a:solidFill>
              </a:rPr>
              <a:t>NoSQL embedded </a:t>
            </a:r>
            <a:r>
              <a:rPr kumimoji="0" lang="en-US" altLang="en-US" sz="2800" dirty="0" err="1">
                <a:solidFill>
                  <a:schemeClr val="tx1"/>
                </a:solidFill>
              </a:rPr>
              <a:t>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OrientDB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RaptorDB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RavenDB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RethinkDB</a:t>
            </a:r>
            <a:endParaRPr kumimoji="0" lang="en-US" altLang="en-US" sz="2800" dirty="0">
              <a:solidFill>
                <a:schemeClr val="tx1"/>
              </a:solidFill>
            </a:endParaRPr>
          </a:p>
          <a:p>
            <a:pPr algn="ctr">
              <a:lnSpc>
                <a:spcPct val="100000"/>
              </a:lnSpc>
              <a:buClrTx/>
              <a:buSzTx/>
              <a:buFontTx/>
              <a:buNone/>
            </a:pPr>
            <a:r>
              <a:rPr kumimoji="0" lang="en-US" altLang="en-US" sz="2800" dirty="0">
                <a:solidFill>
                  <a:schemeClr val="tx1"/>
                </a:solidFill>
              </a:rPr>
              <a:t>SDB</a:t>
            </a:r>
          </a:p>
          <a:p>
            <a:pPr algn="ctr">
              <a:lnSpc>
                <a:spcPct val="100000"/>
              </a:lnSpc>
              <a:buClrTx/>
              <a:buSzTx/>
              <a:buFontTx/>
              <a:buNone/>
            </a:pPr>
            <a:r>
              <a:rPr kumimoji="0" lang="en-US" altLang="en-US" sz="2800" dirty="0" err="1">
                <a:solidFill>
                  <a:schemeClr val="tx1"/>
                </a:solidFill>
              </a:rPr>
              <a:t>SisoDB</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Terrastore</a:t>
            </a:r>
            <a:endParaRPr kumimoji="0" lang="en-US" altLang="en-US" sz="2800" dirty="0">
              <a:solidFill>
                <a:schemeClr val="tx1"/>
              </a:solidFill>
            </a:endParaRPr>
          </a:p>
          <a:p>
            <a:pPr algn="ctr">
              <a:lnSpc>
                <a:spcPct val="100000"/>
              </a:lnSpc>
              <a:buClrTx/>
              <a:buSzTx/>
              <a:buFontTx/>
              <a:buNone/>
            </a:pPr>
            <a:r>
              <a:rPr kumimoji="0" lang="en-US" altLang="en-US" sz="2800" dirty="0" err="1">
                <a:solidFill>
                  <a:schemeClr val="tx1"/>
                </a:solidFill>
              </a:rPr>
              <a:t>ThruDB</a:t>
            </a:r>
            <a:endParaRPr kumimoji="0" lang="en-US" altLang="en-US" sz="2800" dirty="0">
              <a:solidFill>
                <a:schemeClr val="tx1"/>
              </a:solidFill>
            </a:endParaRPr>
          </a:p>
        </p:txBody>
      </p:sp>
    </p:spTree>
    <p:extLst>
      <p:ext uri="{BB962C8B-B14F-4D97-AF65-F5344CB8AC3E}">
        <p14:creationId xmlns:p14="http://schemas.microsoft.com/office/powerpoint/2010/main" val="7646906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Graph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6662137"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buFontTx/>
              <a:buChar char="•"/>
            </a:pPr>
            <a:r>
              <a:rPr lang="en-US" altLang="it-IT" sz="2600" kern="0" dirty="0" smtClean="0"/>
              <a:t>Data model is based on graph Theory</a:t>
            </a:r>
          </a:p>
          <a:p>
            <a:pPr>
              <a:lnSpc>
                <a:spcPct val="90000"/>
              </a:lnSpc>
              <a:buFontTx/>
              <a:buChar char="•"/>
            </a:pPr>
            <a:endParaRPr lang="en-US" altLang="it-IT" sz="2600" kern="0" dirty="0" smtClean="0"/>
          </a:p>
          <a:p>
            <a:pPr>
              <a:lnSpc>
                <a:spcPct val="90000"/>
              </a:lnSpc>
              <a:buFontTx/>
              <a:buChar char="•"/>
            </a:pPr>
            <a:r>
              <a:rPr lang="en-US" altLang="it-IT" sz="2600" kern="0" dirty="0" smtClean="0"/>
              <a:t>Scales to the complexity of data</a:t>
            </a:r>
          </a:p>
          <a:p>
            <a:pPr>
              <a:lnSpc>
                <a:spcPct val="90000"/>
              </a:lnSpc>
              <a:buFontTx/>
              <a:buChar char="•"/>
            </a:pPr>
            <a:endParaRPr lang="en-US" altLang="it-IT" sz="2600" kern="0" dirty="0" smtClean="0"/>
          </a:p>
          <a:p>
            <a:pPr>
              <a:lnSpc>
                <a:spcPct val="90000"/>
              </a:lnSpc>
              <a:buFontTx/>
              <a:buChar char="•"/>
            </a:pPr>
            <a:r>
              <a:rPr lang="en-US" altLang="it-IT" sz="2600" kern="0" dirty="0" smtClean="0"/>
              <a:t>You can use graph algorithms easily</a:t>
            </a:r>
          </a:p>
          <a:p>
            <a:pPr>
              <a:lnSpc>
                <a:spcPct val="90000"/>
              </a:lnSpc>
              <a:buFontTx/>
              <a:buChar char="•"/>
            </a:pPr>
            <a:endParaRPr lang="en-US" altLang="it-IT" sz="2600" kern="0" dirty="0" smtClean="0"/>
          </a:p>
          <a:p>
            <a:pPr>
              <a:lnSpc>
                <a:spcPct val="90000"/>
              </a:lnSpc>
              <a:buFontTx/>
              <a:buChar char="•"/>
            </a:pPr>
            <a:r>
              <a:rPr lang="en-US" altLang="it-IT" sz="2600" kern="0" dirty="0" smtClean="0"/>
              <a:t>Can </a:t>
            </a:r>
            <a:r>
              <a:rPr lang="en-US" altLang="it-IT" sz="2600" kern="0" dirty="0"/>
              <a:t>be used for both OLAP and OLTP</a:t>
            </a:r>
          </a:p>
          <a:p>
            <a:pPr>
              <a:lnSpc>
                <a:spcPct val="90000"/>
              </a:lnSpc>
              <a:buFontTx/>
              <a:buChar char="•"/>
            </a:pPr>
            <a:endParaRPr lang="en-US" altLang="it-IT" sz="2600" kern="0" dirty="0" smtClean="0"/>
          </a:p>
          <a:p>
            <a:pPr>
              <a:lnSpc>
                <a:spcPct val="90000"/>
              </a:lnSpc>
              <a:buFontTx/>
              <a:buChar char="•"/>
            </a:pPr>
            <a:r>
              <a:rPr lang="en-US" altLang="it-IT" sz="2600" kern="0" dirty="0" smtClean="0"/>
              <a:t>Optimized </a:t>
            </a:r>
            <a:r>
              <a:rPr lang="en-US" altLang="it-IT" sz="2600" kern="0" dirty="0"/>
              <a:t>for transactional performance, and tend to guarantee ACID properties</a:t>
            </a:r>
          </a:p>
          <a:p>
            <a:pPr marL="0" indent="0">
              <a:lnSpc>
                <a:spcPct val="90000"/>
              </a:lnSpc>
              <a:buNone/>
            </a:pPr>
            <a:endParaRPr lang="en-US" altLang="it-IT" sz="1100" kern="0" dirty="0" smtClean="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8955" y="259279"/>
            <a:ext cx="3455057" cy="2788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152" y="3560272"/>
            <a:ext cx="4342797" cy="3251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218137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Graph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600" dirty="0"/>
              <a:t>Focus on modeling the structure of data (</a:t>
            </a:r>
            <a:r>
              <a:rPr lang="en-US" altLang="en-US" sz="2600" i="1" dirty="0"/>
              <a:t>interconnectivity</a:t>
            </a:r>
            <a:r>
              <a:rPr lang="en-US" altLang="en-US" sz="2600" dirty="0"/>
              <a:t>)</a:t>
            </a:r>
            <a:endParaRPr lang="en-US" altLang="it-IT" sz="2600" kern="0" dirty="0" smtClean="0"/>
          </a:p>
          <a:p>
            <a:pPr algn="just">
              <a:lnSpc>
                <a:spcPct val="90000"/>
              </a:lnSpc>
              <a:buFontTx/>
              <a:buChar char="•"/>
            </a:pPr>
            <a:endParaRPr lang="en-US" altLang="en-US" sz="1100" dirty="0" smtClean="0"/>
          </a:p>
          <a:p>
            <a:pPr algn="just">
              <a:lnSpc>
                <a:spcPct val="90000"/>
              </a:lnSpc>
              <a:buFontTx/>
              <a:buChar char="•"/>
            </a:pPr>
            <a:r>
              <a:rPr lang="en-US" altLang="en-US" sz="2600" dirty="0" smtClean="0"/>
              <a:t>Inspired </a:t>
            </a:r>
            <a:r>
              <a:rPr lang="en-US" altLang="en-US" sz="2600" dirty="0"/>
              <a:t>by mathematical Graph Theory (G=(E,V))</a:t>
            </a:r>
            <a:endParaRPr lang="en-US" altLang="it-IT" sz="2600" kern="0" dirty="0" smtClean="0"/>
          </a:p>
          <a:p>
            <a:pPr algn="just">
              <a:lnSpc>
                <a:spcPct val="90000"/>
              </a:lnSpc>
              <a:buFontTx/>
              <a:buChar char="•"/>
            </a:pPr>
            <a:endParaRPr lang="en-US" altLang="it-IT" sz="1100" kern="0" dirty="0" smtClean="0"/>
          </a:p>
          <a:p>
            <a:pPr algn="just">
              <a:lnSpc>
                <a:spcPct val="90000"/>
              </a:lnSpc>
              <a:buFontTx/>
              <a:buChar char="•"/>
            </a:pPr>
            <a:r>
              <a:rPr lang="en-US" altLang="it-IT" sz="2600" kern="0" dirty="0" smtClean="0"/>
              <a:t>Data </a:t>
            </a:r>
            <a:r>
              <a:rPr lang="en-US" altLang="it-IT" sz="2600" kern="0" dirty="0"/>
              <a:t>Model:</a:t>
            </a:r>
          </a:p>
          <a:p>
            <a:pPr lvl="1">
              <a:defRPr/>
            </a:pPr>
            <a:r>
              <a:rPr lang="en-US" altLang="en-US" sz="2400" dirty="0" smtClean="0"/>
              <a:t>(Directed Graphs) </a:t>
            </a:r>
            <a:r>
              <a:rPr lang="en-US" altLang="en-US" sz="2400" dirty="0"/>
              <a:t>nodes and </a:t>
            </a:r>
            <a:r>
              <a:rPr lang="en-US" altLang="en-US" sz="2400" dirty="0" smtClean="0"/>
              <a:t>edges</a:t>
            </a:r>
          </a:p>
          <a:p>
            <a:pPr lvl="2" eaLnBrk="1" hangingPunct="1"/>
            <a:r>
              <a:rPr lang="en-US" altLang="en-US" sz="2000" dirty="0"/>
              <a:t>Nodes may have properties  (including ID)</a:t>
            </a:r>
          </a:p>
          <a:p>
            <a:pPr lvl="2" eaLnBrk="1" hangingPunct="1"/>
            <a:r>
              <a:rPr lang="en-US" altLang="en-US" sz="2000" dirty="0"/>
              <a:t>Edges may have labels or </a:t>
            </a:r>
            <a:r>
              <a:rPr lang="en-US" altLang="en-US" sz="2000" dirty="0" smtClean="0"/>
              <a:t>roles</a:t>
            </a:r>
            <a:endParaRPr lang="en-US" altLang="en-US" dirty="0" smtClean="0"/>
          </a:p>
          <a:p>
            <a:pPr lvl="1" eaLnBrk="1" hangingPunct="1"/>
            <a:r>
              <a:rPr lang="en-US" altLang="en-US" sz="2400" dirty="0"/>
              <a:t>Key-value pairs on </a:t>
            </a:r>
            <a:r>
              <a:rPr lang="en-US" altLang="en-US" sz="2400" dirty="0" smtClean="0"/>
              <a:t>both</a:t>
            </a:r>
            <a:endParaRPr lang="en-US" altLang="en-US" sz="2200" kern="0" dirty="0"/>
          </a:p>
          <a:p>
            <a:pPr eaLnBrk="1" hangingPunct="1"/>
            <a:endParaRPr lang="en-US" altLang="en-US" sz="1100" dirty="0" smtClean="0"/>
          </a:p>
          <a:p>
            <a:pPr eaLnBrk="1" hangingPunct="1"/>
            <a:r>
              <a:rPr lang="en-US" altLang="en-US" sz="2600" dirty="0" smtClean="0"/>
              <a:t>Interfaces </a:t>
            </a:r>
            <a:r>
              <a:rPr lang="en-US" altLang="en-US" sz="2600" dirty="0"/>
              <a:t>and query languages </a:t>
            </a:r>
            <a:r>
              <a:rPr lang="en-US" altLang="en-US" sz="2600" dirty="0" smtClean="0"/>
              <a:t>vary</a:t>
            </a:r>
          </a:p>
          <a:p>
            <a:pPr lvl="1" eaLnBrk="1" hangingPunct="1"/>
            <a:r>
              <a:rPr lang="en-US" altLang="en-US" sz="2200" dirty="0"/>
              <a:t>powerful for graph-like </a:t>
            </a:r>
            <a:r>
              <a:rPr lang="en-US" altLang="en-US" sz="2200" dirty="0" smtClean="0"/>
              <a:t>queries (</a:t>
            </a:r>
            <a:r>
              <a:rPr lang="en-US" altLang="en-US" sz="2200" dirty="0" err="1" smtClean="0"/>
              <a:t>e.g</a:t>
            </a:r>
            <a:r>
              <a:rPr lang="en-US" altLang="en-US" sz="2200" dirty="0" smtClean="0"/>
              <a:t> shortest path)</a:t>
            </a:r>
          </a:p>
          <a:p>
            <a:pPr eaLnBrk="1" hangingPunct="1"/>
            <a:endParaRPr lang="en-US" sz="1100" kern="0" dirty="0" smtClean="0"/>
          </a:p>
          <a:p>
            <a:pPr eaLnBrk="1" hangingPunct="1"/>
            <a:r>
              <a:rPr lang="en-US" sz="2600" kern="0" dirty="0" smtClean="0"/>
              <a:t>Examples: </a:t>
            </a:r>
            <a:r>
              <a:rPr lang="en-US" altLang="en-US" sz="2400" dirty="0" smtClean="0"/>
              <a:t>Neo4j</a:t>
            </a:r>
            <a:r>
              <a:rPr lang="en-US" altLang="en-US" sz="2400" dirty="0"/>
              <a:t>, </a:t>
            </a:r>
            <a:r>
              <a:rPr lang="en-US" altLang="en-US" sz="2400" dirty="0" err="1"/>
              <a:t>FlockDB</a:t>
            </a:r>
            <a:r>
              <a:rPr lang="en-US" altLang="en-US" sz="2400" dirty="0"/>
              <a:t>, </a:t>
            </a:r>
            <a:r>
              <a:rPr lang="en-US" altLang="en-US" sz="2400" dirty="0" err="1" smtClean="0"/>
              <a:t>InfoGrid</a:t>
            </a:r>
            <a:r>
              <a:rPr lang="en-US" altLang="en-US" sz="2400" dirty="0" smtClean="0"/>
              <a:t>, </a:t>
            </a:r>
            <a:r>
              <a:rPr lang="en-US" altLang="en-US" sz="2400" dirty="0" err="1" smtClean="0"/>
              <a:t>VertexDB</a:t>
            </a:r>
            <a:endParaRPr lang="it-IT" sz="2600" kern="0" dirty="0"/>
          </a:p>
        </p:txBody>
      </p:sp>
      <p:grpSp>
        <p:nvGrpSpPr>
          <p:cNvPr id="7" name="Group 6"/>
          <p:cNvGrpSpPr/>
          <p:nvPr/>
        </p:nvGrpSpPr>
        <p:grpSpPr>
          <a:xfrm>
            <a:off x="7640728" y="2710849"/>
            <a:ext cx="4412294" cy="3457163"/>
            <a:chOff x="2118612" y="1597820"/>
            <a:chExt cx="4412294" cy="3457163"/>
          </a:xfrm>
        </p:grpSpPr>
        <p:sp>
          <p:nvSpPr>
            <p:cNvPr id="8" name="Oval 7"/>
            <p:cNvSpPr/>
            <p:nvPr/>
          </p:nvSpPr>
          <p:spPr>
            <a:xfrm>
              <a:off x="2118612" y="2705925"/>
              <a:ext cx="1143000" cy="1143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solidFill>
                    <a:schemeClr val="tx1"/>
                  </a:solidFill>
                </a:rPr>
                <a:t>Id: 1</a:t>
              </a:r>
            </a:p>
            <a:p>
              <a:pPr algn="ctr"/>
              <a:r>
                <a:rPr lang="en-US" sz="1200" dirty="0" smtClean="0">
                  <a:solidFill>
                    <a:schemeClr val="tx1"/>
                  </a:solidFill>
                </a:rPr>
                <a:t>Name: Alice</a:t>
              </a:r>
            </a:p>
            <a:p>
              <a:pPr algn="ctr"/>
              <a:r>
                <a:rPr lang="en-US" sz="1200" dirty="0" smtClean="0">
                  <a:solidFill>
                    <a:schemeClr val="tx1"/>
                  </a:solidFill>
                </a:rPr>
                <a:t>Age: 18</a:t>
              </a:r>
              <a:endParaRPr lang="en-US" sz="1200" dirty="0">
                <a:solidFill>
                  <a:schemeClr val="tx1"/>
                </a:solidFill>
              </a:endParaRPr>
            </a:p>
          </p:txBody>
        </p:sp>
        <p:sp>
          <p:nvSpPr>
            <p:cNvPr id="9" name="Oval 8"/>
            <p:cNvSpPr/>
            <p:nvPr/>
          </p:nvSpPr>
          <p:spPr>
            <a:xfrm>
              <a:off x="5014212" y="1597820"/>
              <a:ext cx="1143000" cy="1143000"/>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solidFill>
                    <a:schemeClr val="tx1"/>
                  </a:solidFill>
                </a:rPr>
                <a:t>Id: 2</a:t>
              </a:r>
            </a:p>
            <a:p>
              <a:pPr algn="ctr"/>
              <a:r>
                <a:rPr lang="en-US" sz="1200" dirty="0" smtClean="0">
                  <a:solidFill>
                    <a:schemeClr val="tx1"/>
                  </a:solidFill>
                </a:rPr>
                <a:t>Name: Bob</a:t>
              </a:r>
            </a:p>
            <a:p>
              <a:pPr algn="ctr"/>
              <a:r>
                <a:rPr lang="en-US" sz="1200" dirty="0" smtClean="0">
                  <a:solidFill>
                    <a:schemeClr val="tx1"/>
                  </a:solidFill>
                </a:rPr>
                <a:t>Age: 22</a:t>
              </a:r>
              <a:endParaRPr lang="en-US" sz="1200" dirty="0">
                <a:solidFill>
                  <a:schemeClr val="tx1"/>
                </a:solidFill>
              </a:endParaRPr>
            </a:p>
          </p:txBody>
        </p:sp>
        <p:sp>
          <p:nvSpPr>
            <p:cNvPr id="10" name="Oval 9"/>
            <p:cNvSpPr/>
            <p:nvPr/>
          </p:nvSpPr>
          <p:spPr>
            <a:xfrm>
              <a:off x="4221606" y="3911983"/>
              <a:ext cx="1143000" cy="1143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smtClean="0"/>
                <a:t>Id: 3</a:t>
              </a:r>
            </a:p>
            <a:p>
              <a:pPr algn="ctr"/>
              <a:r>
                <a:rPr lang="en-US" sz="1200" dirty="0" smtClean="0"/>
                <a:t>Name: Chess</a:t>
              </a:r>
            </a:p>
            <a:p>
              <a:pPr algn="ctr"/>
              <a:r>
                <a:rPr lang="en-US" sz="1200" dirty="0" smtClean="0"/>
                <a:t>Type: Group</a:t>
              </a:r>
              <a:endParaRPr lang="en-US" sz="1200" dirty="0"/>
            </a:p>
          </p:txBody>
        </p:sp>
        <p:cxnSp>
          <p:nvCxnSpPr>
            <p:cNvPr id="11" name="Curved Connector 10"/>
            <p:cNvCxnSpPr>
              <a:stCxn id="8" idx="7"/>
              <a:endCxn id="9" idx="2"/>
            </p:cNvCxnSpPr>
            <p:nvPr/>
          </p:nvCxnSpPr>
          <p:spPr>
            <a:xfrm rot="5400000" flipH="1" flipV="1">
              <a:off x="3702222" y="1561323"/>
              <a:ext cx="703993" cy="1919988"/>
            </a:xfrm>
            <a:prstGeom prst="curvedConnector2">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9" idx="3"/>
              <a:endCxn id="8" idx="6"/>
            </p:cNvCxnSpPr>
            <p:nvPr/>
          </p:nvCxnSpPr>
          <p:spPr>
            <a:xfrm rot="5400000">
              <a:off x="3869610" y="1965434"/>
              <a:ext cx="703993" cy="1919988"/>
            </a:xfrm>
            <a:prstGeom prst="curvedConnector2">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8" idx="4"/>
              <a:endCxn id="10" idx="2"/>
            </p:cNvCxnSpPr>
            <p:nvPr/>
          </p:nvCxnSpPr>
          <p:spPr>
            <a:xfrm rot="16200000" flipH="1">
              <a:off x="3138580" y="3400457"/>
              <a:ext cx="634558" cy="1531494"/>
            </a:xfrm>
            <a:prstGeom prst="curvedConnector2">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0" idx="1"/>
            </p:cNvCxnSpPr>
            <p:nvPr/>
          </p:nvCxnSpPr>
          <p:spPr>
            <a:xfrm rot="16200000" flipV="1">
              <a:off x="3525820" y="3216197"/>
              <a:ext cx="537755" cy="1188594"/>
            </a:xfrm>
            <a:prstGeom prst="curvedConnector2">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cxnSp>
          <p:nvCxnSpPr>
            <p:cNvPr id="15" name="Curved Connector 14"/>
            <p:cNvCxnSpPr>
              <a:stCxn id="9" idx="4"/>
              <a:endCxn id="10" idx="0"/>
            </p:cNvCxnSpPr>
            <p:nvPr/>
          </p:nvCxnSpPr>
          <p:spPr>
            <a:xfrm rot="5400000">
              <a:off x="4603828" y="2930098"/>
              <a:ext cx="1171163" cy="792606"/>
            </a:xfrm>
            <a:prstGeom prst="curvedConnector3">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cxnSp>
          <p:nvCxnSpPr>
            <p:cNvPr id="16" name="Curved Connector 15"/>
            <p:cNvCxnSpPr>
              <a:stCxn id="10" idx="7"/>
              <a:endCxn id="9" idx="5"/>
            </p:cNvCxnSpPr>
            <p:nvPr/>
          </p:nvCxnSpPr>
          <p:spPr>
            <a:xfrm rot="5400000" flipH="1" flipV="1">
              <a:off x="4840552" y="2930099"/>
              <a:ext cx="1505939" cy="792606"/>
            </a:xfrm>
            <a:prstGeom prst="curvedConnector3">
              <a:avLst/>
            </a:prstGeom>
            <a:ln w="19050">
              <a:solidFill>
                <a:srgbClr val="2906FA"/>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rot="20486742">
              <a:off x="3008911" y="1719958"/>
              <a:ext cx="1337226" cy="646331"/>
            </a:xfrm>
            <a:prstGeom prst="rect">
              <a:avLst/>
            </a:prstGeom>
            <a:noFill/>
          </p:spPr>
          <p:txBody>
            <a:bodyPr wrap="none" rtlCol="0">
              <a:spAutoFit/>
            </a:bodyPr>
            <a:lstStyle/>
            <a:p>
              <a:r>
                <a:rPr lang="en-US" sz="1200" dirty="0" smtClean="0"/>
                <a:t>Id:100</a:t>
              </a:r>
            </a:p>
            <a:p>
              <a:r>
                <a:rPr lang="en-US" sz="1200" dirty="0" smtClean="0"/>
                <a:t>Label: knows</a:t>
              </a:r>
            </a:p>
            <a:p>
              <a:r>
                <a:rPr lang="en-US" sz="1200" dirty="0" smtClean="0"/>
                <a:t>Since: 2001/10/03</a:t>
              </a:r>
              <a:endParaRPr lang="en-US" sz="1200" dirty="0"/>
            </a:p>
          </p:txBody>
        </p:sp>
        <p:sp>
          <p:nvSpPr>
            <p:cNvPr id="18" name="TextBox 17"/>
            <p:cNvSpPr txBox="1"/>
            <p:nvPr/>
          </p:nvSpPr>
          <p:spPr>
            <a:xfrm rot="20486742">
              <a:off x="3541395" y="2507111"/>
              <a:ext cx="1337226" cy="646331"/>
            </a:xfrm>
            <a:prstGeom prst="rect">
              <a:avLst/>
            </a:prstGeom>
            <a:noFill/>
          </p:spPr>
          <p:txBody>
            <a:bodyPr wrap="none" rtlCol="0">
              <a:spAutoFit/>
            </a:bodyPr>
            <a:lstStyle/>
            <a:p>
              <a:r>
                <a:rPr lang="en-US" sz="1200" dirty="0" smtClean="0"/>
                <a:t>Id:101</a:t>
              </a:r>
            </a:p>
            <a:p>
              <a:r>
                <a:rPr lang="en-US" sz="1200" dirty="0" smtClean="0"/>
                <a:t>Label: knows</a:t>
              </a:r>
            </a:p>
            <a:p>
              <a:r>
                <a:rPr lang="en-US" sz="1200" dirty="0" smtClean="0"/>
                <a:t>Since: 2001/10/03</a:t>
              </a:r>
              <a:endParaRPr lang="en-US" sz="1200" dirty="0"/>
            </a:p>
          </p:txBody>
        </p:sp>
        <p:sp>
          <p:nvSpPr>
            <p:cNvPr id="19" name="TextBox 18"/>
            <p:cNvSpPr txBox="1"/>
            <p:nvPr/>
          </p:nvSpPr>
          <p:spPr>
            <a:xfrm rot="1144732">
              <a:off x="3533429" y="3336421"/>
              <a:ext cx="1191929" cy="461665"/>
            </a:xfrm>
            <a:prstGeom prst="rect">
              <a:avLst/>
            </a:prstGeom>
            <a:noFill/>
          </p:spPr>
          <p:txBody>
            <a:bodyPr wrap="none" rtlCol="0">
              <a:spAutoFit/>
            </a:bodyPr>
            <a:lstStyle/>
            <a:p>
              <a:r>
                <a:rPr lang="en-US" sz="1200" dirty="0" smtClean="0"/>
                <a:t>Id:103</a:t>
              </a:r>
            </a:p>
            <a:p>
              <a:r>
                <a:rPr lang="en-US" sz="1200" dirty="0" smtClean="0"/>
                <a:t>Label: Members</a:t>
              </a:r>
            </a:p>
          </p:txBody>
        </p:sp>
        <p:sp>
          <p:nvSpPr>
            <p:cNvPr id="20" name="TextBox 19"/>
            <p:cNvSpPr txBox="1"/>
            <p:nvPr/>
          </p:nvSpPr>
          <p:spPr>
            <a:xfrm rot="19087203">
              <a:off x="5338977" y="3180710"/>
              <a:ext cx="1191929" cy="461665"/>
            </a:xfrm>
            <a:prstGeom prst="rect">
              <a:avLst/>
            </a:prstGeom>
            <a:noFill/>
          </p:spPr>
          <p:txBody>
            <a:bodyPr wrap="none" rtlCol="0">
              <a:spAutoFit/>
            </a:bodyPr>
            <a:lstStyle/>
            <a:p>
              <a:r>
                <a:rPr lang="en-US" sz="1200" dirty="0" smtClean="0"/>
                <a:t>Id:104</a:t>
              </a:r>
            </a:p>
            <a:p>
              <a:r>
                <a:rPr lang="en-US" sz="1200" dirty="0" smtClean="0"/>
                <a:t>Label: Members</a:t>
              </a:r>
            </a:p>
          </p:txBody>
        </p:sp>
        <p:sp>
          <p:nvSpPr>
            <p:cNvPr id="21" name="TextBox 20"/>
            <p:cNvSpPr txBox="1"/>
            <p:nvPr/>
          </p:nvSpPr>
          <p:spPr>
            <a:xfrm rot="19046389">
              <a:off x="4252451" y="2789344"/>
              <a:ext cx="1337226" cy="646331"/>
            </a:xfrm>
            <a:prstGeom prst="rect">
              <a:avLst/>
            </a:prstGeom>
            <a:noFill/>
          </p:spPr>
          <p:txBody>
            <a:bodyPr wrap="none" rtlCol="0">
              <a:spAutoFit/>
            </a:bodyPr>
            <a:lstStyle/>
            <a:p>
              <a:r>
                <a:rPr lang="en-US" sz="1200" dirty="0" smtClean="0"/>
                <a:t>Id:105</a:t>
              </a:r>
            </a:p>
            <a:p>
              <a:r>
                <a:rPr lang="en-US" sz="1200" dirty="0" smtClean="0"/>
                <a:t>Label: </a:t>
              </a:r>
              <a:r>
                <a:rPr lang="en-US" sz="1200" dirty="0" err="1" smtClean="0"/>
                <a:t>is_member</a:t>
              </a:r>
              <a:endParaRPr lang="en-US" sz="1200" dirty="0" smtClean="0"/>
            </a:p>
            <a:p>
              <a:r>
                <a:rPr lang="en-US" sz="1200" dirty="0" smtClean="0"/>
                <a:t>Since: 2011/02/14</a:t>
              </a:r>
              <a:endParaRPr lang="en-US" sz="1200" dirty="0"/>
            </a:p>
          </p:txBody>
        </p:sp>
        <p:sp>
          <p:nvSpPr>
            <p:cNvPr id="22" name="TextBox 21"/>
            <p:cNvSpPr txBox="1"/>
            <p:nvPr/>
          </p:nvSpPr>
          <p:spPr>
            <a:xfrm rot="1437996">
              <a:off x="2531785" y="4351880"/>
              <a:ext cx="1337226" cy="646331"/>
            </a:xfrm>
            <a:prstGeom prst="rect">
              <a:avLst/>
            </a:prstGeom>
            <a:noFill/>
          </p:spPr>
          <p:txBody>
            <a:bodyPr wrap="none" rtlCol="0">
              <a:spAutoFit/>
            </a:bodyPr>
            <a:lstStyle/>
            <a:p>
              <a:r>
                <a:rPr lang="en-US" sz="1200" dirty="0" smtClean="0"/>
                <a:t>Id:102</a:t>
              </a:r>
            </a:p>
            <a:p>
              <a:r>
                <a:rPr lang="en-US" sz="1200" dirty="0" smtClean="0"/>
                <a:t>Label: </a:t>
              </a:r>
              <a:r>
                <a:rPr lang="en-US" sz="1200" dirty="0" err="1" smtClean="0"/>
                <a:t>is_member</a:t>
              </a:r>
              <a:endParaRPr lang="en-US" sz="1200" dirty="0" smtClean="0"/>
            </a:p>
            <a:p>
              <a:r>
                <a:rPr lang="en-US" sz="1200" dirty="0" smtClean="0"/>
                <a:t>Since: 2005/07/01</a:t>
              </a:r>
              <a:endParaRPr lang="en-US" sz="1200" dirty="0"/>
            </a:p>
          </p:txBody>
        </p:sp>
      </p:grpSp>
    </p:spTree>
    <p:extLst>
      <p:ext uri="{BB962C8B-B14F-4D97-AF65-F5344CB8AC3E}">
        <p14:creationId xmlns:p14="http://schemas.microsoft.com/office/powerpoint/2010/main" val="33199104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Graph Databases vs. Relational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600" dirty="0" smtClean="0"/>
              <a:t>Suited </a:t>
            </a:r>
            <a:r>
              <a:rPr lang="en-US" altLang="en-US" sz="2600" dirty="0"/>
              <a:t>to </a:t>
            </a:r>
            <a:r>
              <a:rPr lang="en-US" altLang="en-US" sz="2600" dirty="0" smtClean="0"/>
              <a:t>model real world situations where information </a:t>
            </a:r>
            <a:r>
              <a:rPr lang="en-US" altLang="en-US" sz="2600" dirty="0"/>
              <a:t>is somehow “natively” in the form of a </a:t>
            </a:r>
            <a:r>
              <a:rPr lang="en-US" altLang="en-US" sz="2600" dirty="0" smtClean="0"/>
              <a:t>graph 	</a:t>
            </a:r>
          </a:p>
          <a:p>
            <a:pPr lvl="1" algn="just">
              <a:defRPr/>
            </a:pPr>
            <a:r>
              <a:rPr lang="en-US" altLang="en-US" sz="2400" dirty="0"/>
              <a:t>social networks, recommendation systems, geospatial applications, computer network and data center management, authorization and access control, etc.</a:t>
            </a:r>
          </a:p>
          <a:p>
            <a:pPr algn="just">
              <a:lnSpc>
                <a:spcPct val="90000"/>
              </a:lnSpc>
              <a:buFontTx/>
              <a:buChar char="•"/>
            </a:pPr>
            <a:endParaRPr lang="en-US" altLang="it-IT" sz="1100" kern="0" dirty="0" smtClean="0"/>
          </a:p>
          <a:p>
            <a:pPr algn="just">
              <a:lnSpc>
                <a:spcPct val="90000"/>
              </a:lnSpc>
              <a:buFontTx/>
              <a:buChar char="•"/>
            </a:pPr>
            <a:r>
              <a:rPr lang="en-US" altLang="it-IT" sz="2600" kern="0" dirty="0" smtClean="0"/>
              <a:t>In these situations, relational </a:t>
            </a:r>
            <a:r>
              <a:rPr lang="en-US" altLang="it-IT" sz="2600" kern="0" dirty="0"/>
              <a:t>databases </a:t>
            </a:r>
            <a:r>
              <a:rPr lang="en-US" altLang="it-IT" sz="2600" kern="0" dirty="0" smtClean="0"/>
              <a:t>lacks </a:t>
            </a:r>
            <a:r>
              <a:rPr lang="en-US" altLang="it-IT" sz="2600" kern="0" dirty="0"/>
              <a:t>relationships: </a:t>
            </a:r>
            <a:r>
              <a:rPr lang="en-US" altLang="it-IT" sz="2600" kern="0" dirty="0" smtClean="0"/>
              <a:t>have </a:t>
            </a:r>
            <a:r>
              <a:rPr lang="en-US" altLang="it-IT" sz="2600" kern="0" dirty="0"/>
              <a:t>to be simulated through the help of foreign keys, thus adding additional development and maintenance overhead, and “discover” them require costly join operations</a:t>
            </a:r>
            <a:r>
              <a:rPr lang="en-US" altLang="en-US" sz="2400" dirty="0" smtClean="0"/>
              <a:t>(Directed Graphs) nodes and edges</a:t>
            </a:r>
          </a:p>
        </p:txBody>
      </p:sp>
    </p:spTree>
    <p:extLst>
      <p:ext uri="{BB962C8B-B14F-4D97-AF65-F5344CB8AC3E}">
        <p14:creationId xmlns:p14="http://schemas.microsoft.com/office/powerpoint/2010/main" val="39085579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Graph Databases vs. Relational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702123"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400" dirty="0" smtClean="0"/>
              <a:t>Example</a:t>
            </a:r>
            <a:r>
              <a:rPr lang="en-US" altLang="en-US" sz="2400" dirty="0"/>
              <a:t>: Modeling friends and friends-of-friends in a relational </a:t>
            </a:r>
            <a:r>
              <a:rPr lang="en-US" altLang="en-US" sz="2400" dirty="0" smtClean="0"/>
              <a:t>database</a:t>
            </a:r>
          </a:p>
          <a:p>
            <a:pPr algn="just">
              <a:lnSpc>
                <a:spcPct val="90000"/>
              </a:lnSpc>
              <a:buFontTx/>
              <a:buChar char="•"/>
            </a:pPr>
            <a:r>
              <a:rPr lang="en-US" altLang="en-US" sz="2400" dirty="0" err="1" smtClean="0"/>
              <a:t>PersonFriend</a:t>
            </a:r>
            <a:r>
              <a:rPr lang="en-US" altLang="en-US" sz="2400" dirty="0" smtClean="0"/>
              <a:t> is not considered symmetric. Bob may </a:t>
            </a:r>
            <a:r>
              <a:rPr lang="en-US" altLang="en-US" sz="2400" dirty="0"/>
              <a:t>consider Zach as friend, but the converse does not </a:t>
            </a:r>
            <a:r>
              <a:rPr lang="en-US" altLang="en-US" sz="2400" dirty="0" smtClean="0"/>
              <a:t>necessarily hold</a:t>
            </a:r>
          </a:p>
          <a:p>
            <a:pPr algn="just">
              <a:lnSpc>
                <a:spcPct val="90000"/>
              </a:lnSpc>
              <a:buFontTx/>
              <a:buChar char="•"/>
            </a:pPr>
            <a:r>
              <a:rPr lang="it-IT" altLang="it-IT" sz="2400" dirty="0"/>
              <a:t>Asking “who are Bob’s friends?” (i.e., those that Bob considers as friend) is easy</a:t>
            </a:r>
            <a:endParaRPr lang="en-US" altLang="en-US" sz="2400" dirty="0" smtClean="0"/>
          </a:p>
        </p:txBody>
      </p:sp>
      <p:pic>
        <p:nvPicPr>
          <p:cNvPr id="4" name="Immagine 6">
            <a:extLst>
              <a:ext uri="{FF2B5EF4-FFF2-40B4-BE49-F238E27FC236}">
                <a16:creationId xmlns:a16="http://schemas.microsoft.com/office/drawing/2014/main" xmlns="" id="{88645C82-4C34-47C7-B6D9-DA573F8173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6130" y="4167664"/>
            <a:ext cx="546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669687" y="4167664"/>
            <a:ext cx="6096000" cy="1477328"/>
          </a:xfrm>
          <a:prstGeom prst="rect">
            <a:avLst/>
          </a:prstGeom>
        </p:spPr>
        <p:txBody>
          <a:bodyPr>
            <a:spAutoFit/>
          </a:bodyPr>
          <a:lstStyle/>
          <a:p>
            <a:r>
              <a:rPr lang="it-IT" altLang="it-IT" b="1" dirty="0">
                <a:latin typeface="Courier"/>
                <a:ea typeface="Courier"/>
                <a:cs typeface="Courier"/>
              </a:rPr>
              <a:t>SELECT </a:t>
            </a:r>
            <a:r>
              <a:rPr lang="it-IT" altLang="it-IT" dirty="0">
                <a:latin typeface="Courier"/>
                <a:ea typeface="Courier"/>
                <a:cs typeface="Courier"/>
              </a:rPr>
              <a:t>p1.Person</a:t>
            </a:r>
            <a:br>
              <a:rPr lang="it-IT" altLang="it-IT" dirty="0">
                <a:latin typeface="Courier"/>
                <a:ea typeface="Courier"/>
                <a:cs typeface="Courier"/>
              </a:rPr>
            </a:br>
            <a:r>
              <a:rPr lang="it-IT" altLang="it-IT" b="1" dirty="0">
                <a:latin typeface="Courier"/>
                <a:ea typeface="Courier"/>
                <a:cs typeface="Courier"/>
              </a:rPr>
              <a:t>FROM </a:t>
            </a:r>
            <a:r>
              <a:rPr lang="it-IT" altLang="it-IT" dirty="0">
                <a:latin typeface="Courier"/>
                <a:ea typeface="Courier"/>
                <a:cs typeface="Courier"/>
              </a:rPr>
              <a:t>Person p1 </a:t>
            </a:r>
            <a:r>
              <a:rPr lang="it-IT" altLang="it-IT" b="1" dirty="0">
                <a:latin typeface="Courier"/>
                <a:ea typeface="Courier"/>
                <a:cs typeface="Courier"/>
              </a:rPr>
              <a:t>JOIN </a:t>
            </a:r>
            <a:r>
              <a:rPr lang="it-IT" altLang="it-IT" dirty="0">
                <a:latin typeface="Courier"/>
                <a:ea typeface="Courier"/>
                <a:cs typeface="Courier"/>
              </a:rPr>
              <a:t>PersonFriend </a:t>
            </a:r>
            <a:r>
              <a:rPr lang="it-IT" altLang="it-IT" b="1" dirty="0">
                <a:latin typeface="Courier"/>
                <a:ea typeface="Courier"/>
                <a:cs typeface="Courier"/>
              </a:rPr>
              <a:t>ON </a:t>
            </a:r>
            <a:br>
              <a:rPr lang="it-IT" altLang="it-IT" b="1" dirty="0">
                <a:latin typeface="Courier"/>
                <a:ea typeface="Courier"/>
                <a:cs typeface="Courier"/>
              </a:rPr>
            </a:br>
            <a:r>
              <a:rPr lang="it-IT" altLang="it-IT" b="1" dirty="0">
                <a:latin typeface="Courier"/>
                <a:ea typeface="Courier"/>
                <a:cs typeface="Courier"/>
              </a:rPr>
              <a:t>     </a:t>
            </a:r>
            <a:r>
              <a:rPr lang="it-IT" altLang="it-IT" dirty="0">
                <a:latin typeface="Courier"/>
                <a:ea typeface="Courier"/>
                <a:cs typeface="Courier"/>
              </a:rPr>
              <a:t>PersonFriend.FriendID = p1.ID </a:t>
            </a:r>
            <a:r>
              <a:rPr lang="it-IT" altLang="it-IT" b="1" dirty="0">
                <a:latin typeface="Courier"/>
                <a:ea typeface="Courier"/>
                <a:cs typeface="Courier"/>
              </a:rPr>
              <a:t>JOIN </a:t>
            </a:r>
            <a:r>
              <a:rPr lang="it-IT" altLang="it-IT" dirty="0">
                <a:latin typeface="Courier"/>
                <a:ea typeface="Courier"/>
                <a:cs typeface="Courier"/>
              </a:rPr>
              <a:t>Person p2 </a:t>
            </a:r>
            <a:r>
              <a:rPr lang="it-IT" altLang="it-IT" b="1" dirty="0">
                <a:latin typeface="Courier"/>
                <a:ea typeface="Courier"/>
                <a:cs typeface="Courier"/>
              </a:rPr>
              <a:t>ON </a:t>
            </a:r>
            <a:br>
              <a:rPr lang="it-IT" altLang="it-IT" b="1" dirty="0">
                <a:latin typeface="Courier"/>
                <a:ea typeface="Courier"/>
                <a:cs typeface="Courier"/>
              </a:rPr>
            </a:br>
            <a:r>
              <a:rPr lang="it-IT" altLang="it-IT" b="1" dirty="0">
                <a:latin typeface="Courier"/>
                <a:ea typeface="Courier"/>
                <a:cs typeface="Courier"/>
              </a:rPr>
              <a:t>     </a:t>
            </a:r>
            <a:r>
              <a:rPr lang="it-IT" altLang="it-IT" dirty="0">
                <a:latin typeface="Courier"/>
                <a:ea typeface="Courier"/>
                <a:cs typeface="Courier"/>
              </a:rPr>
              <a:t>PersonFriend.PersonID = p2.ID </a:t>
            </a:r>
            <a:br>
              <a:rPr lang="it-IT" altLang="it-IT" dirty="0">
                <a:latin typeface="Courier"/>
                <a:ea typeface="Courier"/>
                <a:cs typeface="Courier"/>
              </a:rPr>
            </a:br>
            <a:r>
              <a:rPr lang="it-IT" altLang="it-IT" b="1" dirty="0">
                <a:latin typeface="Courier"/>
                <a:ea typeface="Courier"/>
                <a:cs typeface="Courier"/>
              </a:rPr>
              <a:t>WHERE </a:t>
            </a:r>
            <a:r>
              <a:rPr lang="it-IT" altLang="it-IT" dirty="0">
                <a:latin typeface="Courier"/>
                <a:ea typeface="Courier"/>
                <a:cs typeface="Courier"/>
              </a:rPr>
              <a:t>p2.Person = 'Bob'</a:t>
            </a:r>
            <a:endParaRPr lang="en-US" dirty="0"/>
          </a:p>
        </p:txBody>
      </p:sp>
    </p:spTree>
    <p:extLst>
      <p:ext uri="{BB962C8B-B14F-4D97-AF65-F5344CB8AC3E}">
        <p14:creationId xmlns:p14="http://schemas.microsoft.com/office/powerpoint/2010/main" val="2419903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Graph Databases vs. Relational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702123"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400" dirty="0"/>
              <a:t>Things become more problematic when we ask, “who are the Alice’s friends-of-friends?”</a:t>
            </a:r>
            <a:endParaRPr lang="en-US" altLang="en-US" sz="2400" dirty="0" smtClean="0"/>
          </a:p>
        </p:txBody>
      </p:sp>
      <p:pic>
        <p:nvPicPr>
          <p:cNvPr id="4" name="Immagine 6">
            <a:extLst>
              <a:ext uri="{FF2B5EF4-FFF2-40B4-BE49-F238E27FC236}">
                <a16:creationId xmlns:a16="http://schemas.microsoft.com/office/drawing/2014/main" xmlns="" id="{88645C82-4C34-47C7-B6D9-DA573F8173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6130" y="4167664"/>
            <a:ext cx="5461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egnaposto contenuto 2">
            <a:extLst>
              <a:ext uri="{FF2B5EF4-FFF2-40B4-BE49-F238E27FC236}">
                <a16:creationId xmlns:a16="http://schemas.microsoft.com/office/drawing/2014/main" xmlns="" id="{54C2787E-894D-424D-9AED-1FB12B28F222}"/>
              </a:ext>
            </a:extLst>
          </p:cNvPr>
          <p:cNvSpPr>
            <a:spLocks noGrp="1" noChangeArrowheads="1"/>
          </p:cNvSpPr>
          <p:nvPr>
            <p:ph idx="1"/>
          </p:nvPr>
        </p:nvSpPr>
        <p:spPr>
          <a:xfrm>
            <a:off x="1164491" y="2390284"/>
            <a:ext cx="8102139" cy="1699583"/>
          </a:xfrm>
        </p:spPr>
        <p:txBody>
          <a:bodyPr/>
          <a:lstStyle/>
          <a:p>
            <a:pPr marL="0" indent="0">
              <a:buNone/>
            </a:pPr>
            <a:r>
              <a:rPr lang="it-IT" altLang="it-IT" sz="1800" b="1" dirty="0" smtClean="0">
                <a:latin typeface="Courier"/>
                <a:ea typeface="Courier"/>
                <a:cs typeface="Courier"/>
              </a:rPr>
              <a:t>SELECT</a:t>
            </a:r>
            <a:r>
              <a:rPr lang="it-IT" altLang="it-IT" sz="1800" dirty="0" smtClean="0">
                <a:latin typeface="Courier"/>
                <a:ea typeface="Courier"/>
                <a:cs typeface="Courier"/>
              </a:rPr>
              <a:t> </a:t>
            </a:r>
            <a:r>
              <a:rPr lang="it-IT" altLang="it-IT" sz="1800" dirty="0">
                <a:latin typeface="Courier"/>
                <a:ea typeface="Courier"/>
                <a:cs typeface="Courier"/>
              </a:rPr>
              <a:t>p1.Person AS PERSON, p2.Person AS FRIEND_OF_FRIEND </a:t>
            </a:r>
            <a:r>
              <a:rPr lang="it-IT" altLang="it-IT" sz="1800" b="1" dirty="0">
                <a:latin typeface="Courier"/>
                <a:ea typeface="Courier"/>
                <a:cs typeface="Courier"/>
              </a:rPr>
              <a:t>FROM</a:t>
            </a:r>
            <a:r>
              <a:rPr lang="it-IT" altLang="it-IT" sz="1800" dirty="0">
                <a:latin typeface="Courier"/>
                <a:ea typeface="Courier"/>
                <a:cs typeface="Courier"/>
              </a:rPr>
              <a:t> PersonFriend pf1 </a:t>
            </a:r>
            <a:r>
              <a:rPr lang="it-IT" altLang="it-IT" sz="1800" b="1" dirty="0">
                <a:latin typeface="Courier"/>
                <a:ea typeface="Courier"/>
                <a:cs typeface="Courier"/>
              </a:rPr>
              <a:t>JOIN </a:t>
            </a:r>
            <a:r>
              <a:rPr lang="it-IT" altLang="it-IT" sz="1800" dirty="0">
                <a:latin typeface="Courier"/>
                <a:ea typeface="Courier"/>
                <a:cs typeface="Courier"/>
              </a:rPr>
              <a:t>Person p1 </a:t>
            </a:r>
            <a:r>
              <a:rPr lang="it-IT" altLang="it-IT" sz="1800" b="1" dirty="0">
                <a:latin typeface="Courier"/>
                <a:ea typeface="Courier"/>
                <a:cs typeface="Courier"/>
              </a:rPr>
              <a:t>ON</a:t>
            </a:r>
            <a:r>
              <a:rPr lang="it-IT" altLang="it-IT" sz="1800" dirty="0">
                <a:latin typeface="Courier"/>
                <a:ea typeface="Courier"/>
                <a:cs typeface="Courier"/>
              </a:rPr>
              <a:t> </a:t>
            </a:r>
            <a:br>
              <a:rPr lang="it-IT" altLang="it-IT" sz="1800" dirty="0">
                <a:latin typeface="Courier"/>
                <a:ea typeface="Courier"/>
                <a:cs typeface="Courier"/>
              </a:rPr>
            </a:br>
            <a:r>
              <a:rPr lang="it-IT" altLang="it-IT" sz="1800" dirty="0">
                <a:latin typeface="Courier"/>
                <a:ea typeface="Courier"/>
                <a:cs typeface="Courier"/>
              </a:rPr>
              <a:t>     pf1.PersonID = p1.ID </a:t>
            </a:r>
            <a:r>
              <a:rPr lang="it-IT" altLang="it-IT" sz="1800" b="1" dirty="0">
                <a:latin typeface="Courier"/>
                <a:ea typeface="Courier"/>
                <a:cs typeface="Courier"/>
              </a:rPr>
              <a:t>JOIN </a:t>
            </a:r>
            <a:r>
              <a:rPr lang="it-IT" altLang="it-IT" sz="1800" dirty="0">
                <a:latin typeface="Courier"/>
                <a:ea typeface="Courier"/>
                <a:cs typeface="Courier"/>
              </a:rPr>
              <a:t>PersonFriend pf2 </a:t>
            </a:r>
            <a:r>
              <a:rPr lang="it-IT" altLang="it-IT" sz="1800" b="1" dirty="0">
                <a:latin typeface="Courier"/>
                <a:ea typeface="Courier"/>
                <a:cs typeface="Courier"/>
              </a:rPr>
              <a:t>ON    </a:t>
            </a:r>
            <a:r>
              <a:rPr lang="it-IT" altLang="it-IT" sz="1800" dirty="0">
                <a:latin typeface="Courier"/>
                <a:ea typeface="Courier"/>
                <a:cs typeface="Courier"/>
              </a:rPr>
              <a:t/>
            </a:r>
            <a:br>
              <a:rPr lang="it-IT" altLang="it-IT" sz="1800" dirty="0">
                <a:latin typeface="Courier"/>
                <a:ea typeface="Courier"/>
                <a:cs typeface="Courier"/>
              </a:rPr>
            </a:br>
            <a:r>
              <a:rPr lang="it-IT" altLang="it-IT" sz="1800" dirty="0">
                <a:latin typeface="Courier"/>
                <a:ea typeface="Courier"/>
                <a:cs typeface="Courier"/>
              </a:rPr>
              <a:t>     pf2.PersonID = pf1.FriendID </a:t>
            </a:r>
            <a:r>
              <a:rPr lang="it-IT" altLang="it-IT" sz="1800" b="1" dirty="0">
                <a:latin typeface="Courier"/>
                <a:ea typeface="Courier"/>
                <a:cs typeface="Courier"/>
              </a:rPr>
              <a:t>JOIN</a:t>
            </a:r>
            <a:r>
              <a:rPr lang="it-IT" altLang="it-IT" sz="1800" dirty="0">
                <a:latin typeface="Courier"/>
                <a:ea typeface="Courier"/>
                <a:cs typeface="Courier"/>
              </a:rPr>
              <a:t> Person p2 </a:t>
            </a:r>
            <a:r>
              <a:rPr lang="it-IT" altLang="it-IT" sz="1800" b="1" dirty="0">
                <a:latin typeface="Courier"/>
                <a:ea typeface="Courier"/>
                <a:cs typeface="Courier"/>
              </a:rPr>
              <a:t>ON</a:t>
            </a:r>
            <a:r>
              <a:rPr lang="it-IT" altLang="it-IT" sz="1800" dirty="0">
                <a:latin typeface="Courier"/>
                <a:ea typeface="Courier"/>
                <a:cs typeface="Courier"/>
              </a:rPr>
              <a:t/>
            </a:r>
            <a:br>
              <a:rPr lang="it-IT" altLang="it-IT" sz="1800" dirty="0">
                <a:latin typeface="Courier"/>
                <a:ea typeface="Courier"/>
                <a:cs typeface="Courier"/>
              </a:rPr>
            </a:br>
            <a:r>
              <a:rPr lang="it-IT" altLang="it-IT" sz="1800" dirty="0">
                <a:latin typeface="Courier"/>
                <a:ea typeface="Courier"/>
                <a:cs typeface="Courier"/>
              </a:rPr>
              <a:t>     pf2.FriendID = p2.ID</a:t>
            </a:r>
            <a:br>
              <a:rPr lang="it-IT" altLang="it-IT" sz="1800" dirty="0">
                <a:latin typeface="Courier"/>
                <a:ea typeface="Courier"/>
                <a:cs typeface="Courier"/>
              </a:rPr>
            </a:br>
            <a:r>
              <a:rPr lang="it-IT" altLang="it-IT" sz="1800" b="1" dirty="0">
                <a:latin typeface="Courier"/>
                <a:ea typeface="Courier"/>
                <a:cs typeface="Courier"/>
              </a:rPr>
              <a:t>WHERE</a:t>
            </a:r>
            <a:r>
              <a:rPr lang="it-IT" altLang="it-IT" sz="1800" dirty="0">
                <a:latin typeface="Courier"/>
                <a:ea typeface="Courier"/>
                <a:cs typeface="Courier"/>
              </a:rPr>
              <a:t> p1.Person = 'Alice' AND pf2.FriendID &lt;&gt; p1.ID </a:t>
            </a:r>
          </a:p>
        </p:txBody>
      </p:sp>
      <p:sp>
        <p:nvSpPr>
          <p:cNvPr id="10" name="CasellaDiTesto 8">
            <a:extLst>
              <a:ext uri="{FF2B5EF4-FFF2-40B4-BE49-F238E27FC236}">
                <a16:creationId xmlns:a16="http://schemas.microsoft.com/office/drawing/2014/main" xmlns="" id="{FEAD3C08-4757-4207-B968-71DD0AB72984}"/>
              </a:ext>
            </a:extLst>
          </p:cNvPr>
          <p:cNvSpPr txBox="1"/>
          <p:nvPr/>
        </p:nvSpPr>
        <p:spPr>
          <a:xfrm>
            <a:off x="952321" y="5086743"/>
            <a:ext cx="4667084" cy="923330"/>
          </a:xfrm>
          <a:prstGeom prst="rect">
            <a:avLst/>
          </a:prstGeom>
          <a:noFill/>
        </p:spPr>
        <p:txBody>
          <a:bodyPr wrap="square">
            <a:spAutoFit/>
          </a:bodyPr>
          <a:lstStyle/>
          <a:p>
            <a:pPr algn="just">
              <a:defRPr/>
            </a:pPr>
            <a:r>
              <a:rPr lang="it-IT" b="1" kern="0" dirty="0">
                <a:solidFill>
                  <a:srgbClr val="008000"/>
                </a:solidFill>
                <a:cs typeface="Arial" charset="0"/>
              </a:rPr>
              <a:t>Performances </a:t>
            </a:r>
            <a:r>
              <a:rPr lang="it-IT" b="1" kern="0" dirty="0" smtClean="0">
                <a:solidFill>
                  <a:srgbClr val="008000"/>
                </a:solidFill>
                <a:cs typeface="Arial" charset="0"/>
              </a:rPr>
              <a:t>deteriorate drastically when </a:t>
            </a:r>
            <a:r>
              <a:rPr lang="it-IT" b="1" kern="0" dirty="0">
                <a:solidFill>
                  <a:srgbClr val="008000"/>
                </a:solidFill>
                <a:cs typeface="Arial" charset="0"/>
              </a:rPr>
              <a:t>we </a:t>
            </a:r>
            <a:r>
              <a:rPr lang="it-IT" b="1" kern="0" dirty="0" smtClean="0">
                <a:solidFill>
                  <a:srgbClr val="008000"/>
                </a:solidFill>
                <a:cs typeface="Arial" charset="0"/>
              </a:rPr>
              <a:t>try to explore more in </a:t>
            </a:r>
            <a:r>
              <a:rPr lang="it-IT" b="1" kern="0" dirty="0">
                <a:solidFill>
                  <a:srgbClr val="008000"/>
                </a:solidFill>
                <a:cs typeface="Arial" charset="0"/>
              </a:rPr>
              <a:t>depth into the network of friends</a:t>
            </a:r>
          </a:p>
        </p:txBody>
      </p:sp>
    </p:spTree>
    <p:extLst>
      <p:ext uri="{BB962C8B-B14F-4D97-AF65-F5344CB8AC3E}">
        <p14:creationId xmlns:p14="http://schemas.microsoft.com/office/powerpoint/2010/main" val="141828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Relational Databases</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582487"/>
            <a:ext cx="10967755" cy="4834938"/>
          </a:xfrm>
        </p:spPr>
        <p:txBody>
          <a:bodyPr/>
          <a:lstStyle/>
          <a:p>
            <a:pPr algn="just"/>
            <a:r>
              <a:rPr lang="en-GB" altLang="it-IT" sz="2800" dirty="0" smtClean="0"/>
              <a:t>Benefits of </a:t>
            </a:r>
            <a:r>
              <a:rPr lang="en-GB" altLang="it-IT" sz="2800" dirty="0"/>
              <a:t>Relational </a:t>
            </a:r>
            <a:r>
              <a:rPr lang="en-GB" altLang="it-IT" sz="2800" dirty="0" smtClean="0"/>
              <a:t>Databases:</a:t>
            </a:r>
          </a:p>
          <a:p>
            <a:pPr lvl="1" algn="just"/>
            <a:r>
              <a:rPr lang="en-GB" altLang="it-IT" sz="2400" dirty="0" smtClean="0"/>
              <a:t>Designed for all purposes</a:t>
            </a:r>
            <a:endParaRPr lang="en-GB" altLang="it-IT" sz="2400" dirty="0"/>
          </a:p>
          <a:p>
            <a:pPr lvl="1" algn="just"/>
            <a:r>
              <a:rPr lang="en-GB" altLang="it-IT" sz="2400" dirty="0" smtClean="0"/>
              <a:t>ACID</a:t>
            </a:r>
            <a:r>
              <a:rPr lang="en-US" sz="2400" dirty="0"/>
              <a:t> compliance (Atomicity, Consistency, Isolation, Durability)</a:t>
            </a:r>
            <a:endParaRPr lang="en-GB" altLang="it-IT" sz="2400" dirty="0"/>
          </a:p>
          <a:p>
            <a:pPr lvl="1" algn="just"/>
            <a:r>
              <a:rPr lang="en-GB" altLang="it-IT" sz="2400" dirty="0" smtClean="0"/>
              <a:t>Strong consistency, concurrency, recovery </a:t>
            </a:r>
            <a:endParaRPr lang="en-GB" altLang="it-IT" sz="2400" dirty="0"/>
          </a:p>
          <a:p>
            <a:pPr lvl="1" algn="just"/>
            <a:r>
              <a:rPr lang="en-GB" altLang="it-IT" sz="2400" dirty="0" smtClean="0"/>
              <a:t>Mathematical Background</a:t>
            </a:r>
            <a:endParaRPr lang="en-GB" altLang="it-IT" sz="2400" dirty="0"/>
          </a:p>
          <a:p>
            <a:pPr lvl="1" algn="just"/>
            <a:r>
              <a:rPr lang="en-GB" altLang="it-IT" sz="2400" dirty="0" smtClean="0"/>
              <a:t>Standard Query Language (SQL)</a:t>
            </a:r>
            <a:endParaRPr lang="en-GB" altLang="it-IT" sz="2400" dirty="0"/>
          </a:p>
          <a:p>
            <a:pPr lvl="1" algn="just"/>
            <a:r>
              <a:rPr lang="en-GB" altLang="it-IT" sz="2400" dirty="0" smtClean="0"/>
              <a:t>Lots of tools to use with i.e. reporting services, entity frameworks, …</a:t>
            </a:r>
            <a:endParaRPr lang="en-GB" altLang="it-IT" sz="2400" dirty="0"/>
          </a:p>
        </p:txBody>
      </p:sp>
    </p:spTree>
    <p:extLst>
      <p:ext uri="{BB962C8B-B14F-4D97-AF65-F5344CB8AC3E}">
        <p14:creationId xmlns:p14="http://schemas.microsoft.com/office/powerpoint/2010/main" val="22642030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Graph Databases vs. Relational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702123"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400" dirty="0"/>
              <a:t>Modeling friends and friends-of-friends in a graph </a:t>
            </a:r>
            <a:r>
              <a:rPr lang="en-US" altLang="en-US" sz="2400" dirty="0" smtClean="0"/>
              <a:t>database</a:t>
            </a:r>
          </a:p>
          <a:p>
            <a:pPr algn="just">
              <a:lnSpc>
                <a:spcPct val="90000"/>
              </a:lnSpc>
              <a:buFontTx/>
              <a:buChar char="•"/>
            </a:pPr>
            <a:endParaRPr lang="en-US" altLang="en-US" sz="1600" dirty="0"/>
          </a:p>
          <a:p>
            <a:pPr algn="just">
              <a:lnSpc>
                <a:spcPct val="90000"/>
              </a:lnSpc>
              <a:buFontTx/>
              <a:buChar char="•"/>
            </a:pPr>
            <a:r>
              <a:rPr lang="it-IT" sz="2400" dirty="0">
                <a:solidFill>
                  <a:srgbClr val="0F5494"/>
                </a:solidFill>
              </a:rPr>
              <a:t>Relationships in a graph naturally form paths. Querying means actually  traversing the graph, i.e., following paths. Because of the fundamentally </a:t>
            </a:r>
            <a:r>
              <a:rPr lang="it-IT" sz="2400" dirty="0">
                <a:solidFill>
                  <a:srgbClr val="FF0000"/>
                </a:solidFill>
              </a:rPr>
              <a:t>path-oriented nature </a:t>
            </a:r>
            <a:r>
              <a:rPr lang="it-IT" sz="2400" dirty="0">
                <a:solidFill>
                  <a:srgbClr val="0F5494"/>
                </a:solidFill>
              </a:rPr>
              <a:t>of the data model, the majority of </a:t>
            </a:r>
            <a:r>
              <a:rPr lang="it-IT" sz="2400" dirty="0">
                <a:solidFill>
                  <a:srgbClr val="FF0000"/>
                </a:solidFill>
              </a:rPr>
              <a:t>path-based graph database operations are extremely efficient.</a:t>
            </a:r>
            <a:endParaRPr lang="en-US" altLang="en-US" sz="2400" dirty="0" smtClean="0"/>
          </a:p>
        </p:txBody>
      </p:sp>
      <p:pic>
        <p:nvPicPr>
          <p:cNvPr id="8" name="Picture 2">
            <a:extLst>
              <a:ext uri="{FF2B5EF4-FFF2-40B4-BE49-F238E27FC236}">
                <a16:creationId xmlns:a16="http://schemas.microsoft.com/office/drawing/2014/main" xmlns="" id="{79B3E4E3-8808-478C-994E-3CA77C167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1049" y="3911931"/>
            <a:ext cx="53594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6532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8229600" cy="936625"/>
          </a:xfrm>
        </p:spPr>
        <p:txBody>
          <a:bodyPr/>
          <a:lstStyle/>
          <a:p>
            <a:pPr eaLnBrk="1" hangingPunct="1"/>
            <a:r>
              <a:rPr lang="it-IT" altLang="it-IT" dirty="0" smtClean="0"/>
              <a:t>Graph </a:t>
            </a:r>
            <a:r>
              <a:rPr lang="it-IT" altLang="it-IT" dirty="0" smtClean="0"/>
              <a:t>Databases</a:t>
            </a:r>
            <a:endParaRPr lang="it-IT" altLang="it-IT" dirty="0"/>
          </a:p>
        </p:txBody>
      </p:sp>
      <p:sp>
        <p:nvSpPr>
          <p:cNvPr id="6" name="TextBox 5"/>
          <p:cNvSpPr txBox="1">
            <a:spLocks noChangeArrowheads="1"/>
          </p:cNvSpPr>
          <p:nvPr/>
        </p:nvSpPr>
        <p:spPr bwMode="auto">
          <a:xfrm>
            <a:off x="3956904" y="1684463"/>
            <a:ext cx="3387321"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sz="2200" dirty="0" err="1">
                <a:solidFill>
                  <a:schemeClr val="tx1"/>
                </a:solidFill>
              </a:rPr>
              <a:t>GraphBase</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Graphd</a:t>
            </a:r>
            <a:endParaRPr kumimoji="0" lang="en-US" altLang="en-US" sz="2200" dirty="0">
              <a:solidFill>
                <a:schemeClr val="tx1"/>
              </a:solidFill>
            </a:endParaRPr>
          </a:p>
          <a:p>
            <a:pPr algn="ctr">
              <a:lnSpc>
                <a:spcPct val="100000"/>
              </a:lnSpc>
              <a:buClrTx/>
              <a:buSzTx/>
              <a:buFontTx/>
              <a:buNone/>
            </a:pPr>
            <a:r>
              <a:rPr kumimoji="0" lang="en-US" altLang="en-US" sz="2200" dirty="0">
                <a:solidFill>
                  <a:schemeClr val="tx1"/>
                </a:solidFill>
              </a:rPr>
              <a:t>Horton</a:t>
            </a:r>
          </a:p>
          <a:p>
            <a:pPr algn="ctr">
              <a:lnSpc>
                <a:spcPct val="100000"/>
              </a:lnSpc>
              <a:buClrTx/>
              <a:buSzTx/>
              <a:buFontTx/>
              <a:buNone/>
            </a:pPr>
            <a:r>
              <a:rPr kumimoji="0" lang="en-US" altLang="en-US" sz="2200" dirty="0" err="1">
                <a:solidFill>
                  <a:schemeClr val="tx1"/>
                </a:solidFill>
              </a:rPr>
              <a:t>HyperGraphDB</a:t>
            </a:r>
            <a:endParaRPr kumimoji="0" lang="en-US" altLang="en-US" sz="2200" dirty="0">
              <a:solidFill>
                <a:schemeClr val="tx1"/>
              </a:solidFill>
            </a:endParaRPr>
          </a:p>
          <a:p>
            <a:pPr algn="ctr">
              <a:lnSpc>
                <a:spcPct val="100000"/>
              </a:lnSpc>
              <a:buClrTx/>
              <a:buSzTx/>
              <a:buFontTx/>
              <a:buNone/>
            </a:pPr>
            <a:r>
              <a:rPr kumimoji="0" lang="en-US" altLang="en-US" sz="2200" dirty="0">
                <a:solidFill>
                  <a:schemeClr val="tx1"/>
                </a:solidFill>
              </a:rPr>
              <a:t>IBM System G Native Store</a:t>
            </a:r>
          </a:p>
          <a:p>
            <a:pPr algn="ctr">
              <a:lnSpc>
                <a:spcPct val="100000"/>
              </a:lnSpc>
              <a:buClrTx/>
              <a:buSzTx/>
              <a:buFontTx/>
              <a:buNone/>
            </a:pPr>
            <a:r>
              <a:rPr kumimoji="0" lang="en-US" altLang="en-US" sz="2200" dirty="0" err="1">
                <a:solidFill>
                  <a:schemeClr val="tx1"/>
                </a:solidFill>
              </a:rPr>
              <a:t>InfiniteGraph</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InfoGrid</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jCoreDB</a:t>
            </a:r>
            <a:r>
              <a:rPr kumimoji="0" lang="en-US" altLang="en-US" sz="2200" dirty="0">
                <a:solidFill>
                  <a:schemeClr val="tx1"/>
                </a:solidFill>
              </a:rPr>
              <a:t> Graph</a:t>
            </a:r>
          </a:p>
          <a:p>
            <a:pPr algn="ctr">
              <a:lnSpc>
                <a:spcPct val="100000"/>
              </a:lnSpc>
              <a:buClrTx/>
              <a:buSzTx/>
              <a:buFontTx/>
              <a:buNone/>
            </a:pPr>
            <a:r>
              <a:rPr kumimoji="0" lang="en-US" altLang="en-US" sz="2200" dirty="0" err="1" smtClean="0">
                <a:solidFill>
                  <a:schemeClr val="tx1"/>
                </a:solidFill>
              </a:rPr>
              <a:t>MapGraph</a:t>
            </a:r>
            <a:endParaRPr kumimoji="0" lang="en-US" altLang="en-US" sz="2200" dirty="0" smtClean="0">
              <a:solidFill>
                <a:schemeClr val="tx1"/>
              </a:solidFill>
            </a:endParaRPr>
          </a:p>
          <a:p>
            <a:pPr algn="ctr">
              <a:lnSpc>
                <a:spcPct val="100000"/>
              </a:lnSpc>
              <a:buClrTx/>
              <a:buSzTx/>
              <a:buFontTx/>
              <a:buNone/>
            </a:pPr>
            <a:r>
              <a:rPr kumimoji="0" lang="en-US" altLang="en-US" sz="2200" dirty="0" err="1">
                <a:solidFill>
                  <a:schemeClr val="tx1"/>
                </a:solidFill>
              </a:rPr>
              <a:t>Stardog</a:t>
            </a:r>
            <a:endParaRPr kumimoji="0" lang="en-US" altLang="en-US" sz="2200" dirty="0">
              <a:solidFill>
                <a:schemeClr val="tx1"/>
              </a:solidFill>
            </a:endParaRPr>
          </a:p>
          <a:p>
            <a:pPr algn="ctr">
              <a:lnSpc>
                <a:spcPct val="100000"/>
              </a:lnSpc>
              <a:buClrTx/>
              <a:buSzTx/>
              <a:buFontTx/>
              <a:buNone/>
            </a:pPr>
            <a:r>
              <a:rPr kumimoji="0" lang="en-US" altLang="en-US" sz="2200" dirty="0">
                <a:solidFill>
                  <a:schemeClr val="tx1"/>
                </a:solidFill>
              </a:rPr>
              <a:t>Teradata Aster</a:t>
            </a:r>
          </a:p>
          <a:p>
            <a:pPr algn="ctr">
              <a:lnSpc>
                <a:spcPct val="100000"/>
              </a:lnSpc>
              <a:buClrTx/>
              <a:buSzTx/>
              <a:buFontTx/>
              <a:buNone/>
            </a:pPr>
            <a:r>
              <a:rPr kumimoji="0" lang="en-US" altLang="en-US" sz="2200" dirty="0">
                <a:solidFill>
                  <a:schemeClr val="tx1"/>
                </a:solidFill>
              </a:rPr>
              <a:t>Titan</a:t>
            </a:r>
          </a:p>
          <a:p>
            <a:pPr algn="ctr">
              <a:lnSpc>
                <a:spcPct val="100000"/>
              </a:lnSpc>
              <a:buClrTx/>
              <a:buSzTx/>
              <a:buFontTx/>
              <a:buNone/>
            </a:pPr>
            <a:r>
              <a:rPr kumimoji="0" lang="en-US" altLang="en-US" sz="2200" dirty="0" smtClean="0">
                <a:solidFill>
                  <a:schemeClr val="tx1"/>
                </a:solidFill>
              </a:rPr>
              <a:t>Trinity</a:t>
            </a:r>
            <a:endParaRPr kumimoji="0" lang="en-US" altLang="en-US" sz="2200" dirty="0">
              <a:solidFill>
                <a:schemeClr val="tx1"/>
              </a:solidFill>
            </a:endParaRPr>
          </a:p>
        </p:txBody>
      </p:sp>
      <p:sp>
        <p:nvSpPr>
          <p:cNvPr id="7" name="TextBox 6"/>
          <p:cNvSpPr txBox="1">
            <a:spLocks noChangeArrowheads="1"/>
          </p:cNvSpPr>
          <p:nvPr/>
        </p:nvSpPr>
        <p:spPr bwMode="auto">
          <a:xfrm>
            <a:off x="285423" y="1653973"/>
            <a:ext cx="3387321"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sz="2200" dirty="0" err="1">
                <a:solidFill>
                  <a:schemeClr val="tx1"/>
                </a:solidFill>
              </a:rPr>
              <a:t>AllegroGraph</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ArangoDB</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Bigdata</a:t>
            </a:r>
            <a:endParaRPr kumimoji="0" lang="en-US" altLang="en-US" sz="2200" dirty="0">
              <a:solidFill>
                <a:schemeClr val="tx1"/>
              </a:solidFill>
            </a:endParaRPr>
          </a:p>
          <a:p>
            <a:pPr algn="ctr">
              <a:lnSpc>
                <a:spcPct val="100000"/>
              </a:lnSpc>
              <a:buClrTx/>
              <a:buSzTx/>
              <a:buFontTx/>
              <a:buNone/>
            </a:pPr>
            <a:r>
              <a:rPr kumimoji="0" lang="en-US" altLang="en-US" sz="2200" dirty="0">
                <a:solidFill>
                  <a:schemeClr val="tx1"/>
                </a:solidFill>
              </a:rPr>
              <a:t>Bitsy</a:t>
            </a:r>
          </a:p>
          <a:p>
            <a:pPr algn="ctr">
              <a:lnSpc>
                <a:spcPct val="100000"/>
              </a:lnSpc>
              <a:buClrTx/>
              <a:buSzTx/>
              <a:buFontTx/>
              <a:buNone/>
            </a:pPr>
            <a:r>
              <a:rPr kumimoji="0" lang="en-US" altLang="en-US" sz="2200" dirty="0" err="1">
                <a:solidFill>
                  <a:schemeClr val="tx1"/>
                </a:solidFill>
              </a:rPr>
              <a:t>BrightstarDB</a:t>
            </a:r>
            <a:endParaRPr kumimoji="0" lang="en-US" altLang="en-US" sz="2200" dirty="0">
              <a:solidFill>
                <a:schemeClr val="tx1"/>
              </a:solidFill>
            </a:endParaRPr>
          </a:p>
          <a:p>
            <a:pPr algn="ctr">
              <a:lnSpc>
                <a:spcPct val="100000"/>
              </a:lnSpc>
              <a:buClrTx/>
              <a:buSzTx/>
              <a:buFontTx/>
              <a:buNone/>
            </a:pPr>
            <a:r>
              <a:rPr kumimoji="0" lang="en-US" altLang="en-US" sz="2200" dirty="0">
                <a:solidFill>
                  <a:schemeClr val="tx1"/>
                </a:solidFill>
              </a:rPr>
              <a:t>DEX/</a:t>
            </a:r>
            <a:r>
              <a:rPr kumimoji="0" lang="en-US" altLang="en-US" sz="2200" dirty="0" err="1">
                <a:solidFill>
                  <a:schemeClr val="tx1"/>
                </a:solidFill>
              </a:rPr>
              <a:t>Sparksee</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Execom</a:t>
            </a:r>
            <a:r>
              <a:rPr kumimoji="0" lang="en-US" altLang="en-US" sz="2200" dirty="0">
                <a:solidFill>
                  <a:schemeClr val="tx1"/>
                </a:solidFill>
              </a:rPr>
              <a:t> IOG</a:t>
            </a:r>
          </a:p>
          <a:p>
            <a:pPr algn="ctr">
              <a:lnSpc>
                <a:spcPct val="100000"/>
              </a:lnSpc>
              <a:buClrTx/>
              <a:buSzTx/>
              <a:buFontTx/>
              <a:buNone/>
            </a:pPr>
            <a:r>
              <a:rPr kumimoji="0" lang="en-US" altLang="en-US" sz="2200" dirty="0">
                <a:solidFill>
                  <a:schemeClr val="tx1"/>
                </a:solidFill>
              </a:rPr>
              <a:t>Fallen *</a:t>
            </a:r>
          </a:p>
          <a:p>
            <a:pPr algn="ctr">
              <a:lnSpc>
                <a:spcPct val="100000"/>
              </a:lnSpc>
              <a:buClrTx/>
              <a:buSzTx/>
              <a:buFontTx/>
              <a:buNone/>
            </a:pPr>
            <a:r>
              <a:rPr kumimoji="0" lang="en-US" altLang="en-US" sz="2200" dirty="0">
                <a:solidFill>
                  <a:schemeClr val="tx1"/>
                </a:solidFill>
              </a:rPr>
              <a:t>Filament</a:t>
            </a:r>
          </a:p>
          <a:p>
            <a:pPr algn="ctr">
              <a:lnSpc>
                <a:spcPct val="100000"/>
              </a:lnSpc>
              <a:buClrTx/>
              <a:buSzTx/>
              <a:buFontTx/>
              <a:buNone/>
            </a:pPr>
            <a:r>
              <a:rPr kumimoji="0" lang="en-US" altLang="en-US" sz="2200" dirty="0" err="1" smtClean="0">
                <a:solidFill>
                  <a:schemeClr val="tx1"/>
                </a:solidFill>
              </a:rPr>
              <a:t>FlockDB</a:t>
            </a:r>
            <a:endParaRPr kumimoji="0" lang="en-US" altLang="en-US" sz="2200" dirty="0" smtClean="0">
              <a:solidFill>
                <a:schemeClr val="tx1"/>
              </a:solidFill>
            </a:endParaRPr>
          </a:p>
          <a:p>
            <a:pPr algn="ctr">
              <a:lnSpc>
                <a:spcPct val="100000"/>
              </a:lnSpc>
              <a:buClrTx/>
              <a:buSzTx/>
              <a:buFontTx/>
              <a:buNone/>
            </a:pPr>
            <a:r>
              <a:rPr kumimoji="0" lang="en-US" altLang="en-US" sz="2200" dirty="0">
                <a:solidFill>
                  <a:schemeClr val="tx1"/>
                </a:solidFill>
              </a:rPr>
              <a:t>ROIS</a:t>
            </a:r>
          </a:p>
          <a:p>
            <a:pPr algn="ctr">
              <a:lnSpc>
                <a:spcPct val="100000"/>
              </a:lnSpc>
              <a:buClrTx/>
              <a:buSzTx/>
              <a:buFontTx/>
              <a:buNone/>
            </a:pPr>
            <a:r>
              <a:rPr kumimoji="0" lang="en-US" altLang="en-US" sz="2200" dirty="0" err="1">
                <a:solidFill>
                  <a:schemeClr val="tx1"/>
                </a:solidFill>
              </a:rPr>
              <a:t>Sones</a:t>
            </a:r>
            <a:r>
              <a:rPr kumimoji="0" lang="en-US" altLang="en-US" sz="2200" dirty="0">
                <a:solidFill>
                  <a:schemeClr val="tx1"/>
                </a:solidFill>
              </a:rPr>
              <a:t> </a:t>
            </a:r>
            <a:r>
              <a:rPr kumimoji="0" lang="en-US" altLang="en-US" sz="2200" dirty="0" err="1">
                <a:solidFill>
                  <a:schemeClr val="tx1"/>
                </a:solidFill>
              </a:rPr>
              <a:t>GraphDB</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SPARQLCity</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Sqrrl</a:t>
            </a:r>
            <a:r>
              <a:rPr kumimoji="0" lang="en-US" altLang="en-US" sz="2200" dirty="0">
                <a:solidFill>
                  <a:schemeClr val="tx1"/>
                </a:solidFill>
              </a:rPr>
              <a:t> </a:t>
            </a:r>
            <a:r>
              <a:rPr kumimoji="0" lang="en-US" altLang="en-US" sz="2200" dirty="0" smtClean="0">
                <a:solidFill>
                  <a:schemeClr val="tx1"/>
                </a:solidFill>
              </a:rPr>
              <a:t>Enterprise</a:t>
            </a:r>
            <a:endParaRPr kumimoji="0" lang="en-US" altLang="en-US" sz="2200" dirty="0">
              <a:solidFill>
                <a:schemeClr val="tx1"/>
              </a:solidFill>
            </a:endParaRPr>
          </a:p>
        </p:txBody>
      </p:sp>
      <p:sp>
        <p:nvSpPr>
          <p:cNvPr id="5" name="TextBox 4"/>
          <p:cNvSpPr txBox="1">
            <a:spLocks noChangeArrowheads="1"/>
          </p:cNvSpPr>
          <p:nvPr/>
        </p:nvSpPr>
        <p:spPr bwMode="auto">
          <a:xfrm>
            <a:off x="7344224" y="1687238"/>
            <a:ext cx="4847775"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lnSpc>
                <a:spcPts val="2600"/>
              </a:lnSpc>
              <a:buClr>
                <a:srgbClr val="003399"/>
              </a:buClr>
              <a:buSzPct val="50000"/>
              <a:buFont typeface="Monotype Sorts" pitchFamily="96" charset="2"/>
              <a:defRPr kumimoji="1">
                <a:solidFill>
                  <a:srgbClr val="003399"/>
                </a:solidFill>
                <a:latin typeface="Comic Sans MS" pitchFamily="66" charset="0"/>
              </a:defRPr>
            </a:lvl1pPr>
            <a:lvl2pPr marL="742950" indent="-285750" eaLnBrk="0" hangingPunct="0">
              <a:lnSpc>
                <a:spcPts val="2600"/>
              </a:lnSpc>
              <a:buClr>
                <a:schemeClr val="tx1"/>
              </a:buClr>
              <a:buSzPct val="35000"/>
              <a:buFont typeface="Monotype Sorts" pitchFamily="96" charset="2"/>
              <a:buChar char="n"/>
              <a:defRPr kumimoji="1">
                <a:solidFill>
                  <a:schemeClr val="tx1"/>
                </a:solidFill>
                <a:latin typeface="Comic Sans MS" pitchFamily="66" charset="0"/>
              </a:defRPr>
            </a:lvl2pPr>
            <a:lvl3pPr marL="1143000" indent="-228600" eaLnBrk="0" hangingPunct="0">
              <a:lnSpc>
                <a:spcPts val="2600"/>
              </a:lnSpc>
              <a:buClr>
                <a:schemeClr val="tx1"/>
              </a:buClr>
              <a:buSzPct val="80000"/>
              <a:buChar char="–"/>
              <a:defRPr kumimoji="1">
                <a:solidFill>
                  <a:schemeClr val="tx1"/>
                </a:solidFill>
                <a:latin typeface="Comic Sans MS" pitchFamily="66" charset="0"/>
              </a:defRPr>
            </a:lvl3pPr>
            <a:lvl4pPr marL="1600200" indent="-228600" eaLnBrk="0" hangingPunct="0">
              <a:lnSpc>
                <a:spcPts val="2600"/>
              </a:lnSpc>
              <a:buClr>
                <a:schemeClr val="tx1"/>
              </a:buClr>
              <a:buFont typeface="Wingdings" pitchFamily="2" charset="2"/>
              <a:buChar char="!"/>
              <a:defRPr kumimoji="1">
                <a:solidFill>
                  <a:schemeClr val="tx1"/>
                </a:solidFill>
                <a:latin typeface="Comic Sans MS" pitchFamily="66" charset="0"/>
              </a:defRPr>
            </a:lvl4pPr>
            <a:lvl5pPr marL="2057400" indent="-228600" eaLnBrk="0" hangingPunct="0">
              <a:lnSpc>
                <a:spcPts val="2600"/>
              </a:lnSpc>
              <a:buClr>
                <a:schemeClr val="tx1"/>
              </a:buClr>
              <a:buSzPct val="100000"/>
              <a:buChar char="–"/>
              <a:defRPr kumimoji="1">
                <a:solidFill>
                  <a:schemeClr val="tx1"/>
                </a:solidFill>
                <a:latin typeface="Comic Sans MS" pitchFamily="66" charset="0"/>
              </a:defRPr>
            </a:lvl5pPr>
            <a:lvl6pPr marL="25146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6pPr>
            <a:lvl7pPr marL="29718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7pPr>
            <a:lvl8pPr marL="34290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8pPr>
            <a:lvl9pPr marL="3886200" indent="-228600" eaLnBrk="0" fontAlgn="base" hangingPunct="0">
              <a:lnSpc>
                <a:spcPts val="2600"/>
              </a:lnSpc>
              <a:spcBef>
                <a:spcPct val="0"/>
              </a:spcBef>
              <a:spcAft>
                <a:spcPct val="0"/>
              </a:spcAft>
              <a:buClr>
                <a:schemeClr val="tx1"/>
              </a:buClr>
              <a:buSzPct val="100000"/>
              <a:buChar char="–"/>
              <a:defRPr kumimoji="1">
                <a:solidFill>
                  <a:schemeClr val="tx1"/>
                </a:solidFill>
                <a:latin typeface="Comic Sans MS" pitchFamily="66" charset="0"/>
              </a:defRPr>
            </a:lvl9pPr>
          </a:lstStyle>
          <a:p>
            <a:pPr algn="ctr">
              <a:lnSpc>
                <a:spcPct val="100000"/>
              </a:lnSpc>
              <a:buClrTx/>
              <a:buSzTx/>
              <a:buFontTx/>
              <a:buNone/>
            </a:pPr>
            <a:r>
              <a:rPr kumimoji="0" lang="en-US" altLang="en-US" sz="2200" dirty="0" err="1">
                <a:solidFill>
                  <a:schemeClr val="tx1"/>
                </a:solidFill>
              </a:rPr>
              <a:t>Meronymy</a:t>
            </a:r>
            <a:endParaRPr kumimoji="0" lang="en-US" altLang="en-US" sz="2200" dirty="0">
              <a:solidFill>
                <a:schemeClr val="tx1"/>
              </a:solidFill>
            </a:endParaRPr>
          </a:p>
          <a:p>
            <a:pPr algn="ctr">
              <a:lnSpc>
                <a:spcPct val="100000"/>
              </a:lnSpc>
              <a:buClrTx/>
              <a:buSzTx/>
              <a:buFontTx/>
              <a:buNone/>
            </a:pPr>
            <a:r>
              <a:rPr kumimoji="0" lang="en-US" altLang="en-US" sz="2200" dirty="0">
                <a:solidFill>
                  <a:schemeClr val="tx1"/>
                </a:solidFill>
              </a:rPr>
              <a:t>Neo4j</a:t>
            </a:r>
          </a:p>
          <a:p>
            <a:pPr algn="ctr">
              <a:lnSpc>
                <a:spcPct val="100000"/>
              </a:lnSpc>
              <a:buClrTx/>
              <a:buSzTx/>
              <a:buFontTx/>
              <a:buNone/>
            </a:pPr>
            <a:r>
              <a:rPr kumimoji="0" lang="en-US" altLang="en-US" sz="2200" dirty="0" err="1">
                <a:solidFill>
                  <a:schemeClr val="tx1"/>
                </a:solidFill>
              </a:rPr>
              <a:t>Orly</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OpenLink</a:t>
            </a:r>
            <a:r>
              <a:rPr kumimoji="0" lang="en-US" altLang="en-US" sz="2200" dirty="0">
                <a:solidFill>
                  <a:schemeClr val="tx1"/>
                </a:solidFill>
              </a:rPr>
              <a:t> virtuoso</a:t>
            </a:r>
          </a:p>
          <a:p>
            <a:pPr algn="ctr">
              <a:lnSpc>
                <a:spcPct val="100000"/>
              </a:lnSpc>
              <a:buClrTx/>
              <a:buSzTx/>
              <a:buFontTx/>
              <a:buNone/>
            </a:pPr>
            <a:r>
              <a:rPr kumimoji="0" lang="en-US" altLang="en-US" sz="2200" dirty="0">
                <a:solidFill>
                  <a:schemeClr val="tx1"/>
                </a:solidFill>
              </a:rPr>
              <a:t>Oracle Spatial and Graph</a:t>
            </a:r>
          </a:p>
          <a:p>
            <a:pPr algn="ctr">
              <a:lnSpc>
                <a:spcPct val="100000"/>
              </a:lnSpc>
              <a:buClrTx/>
              <a:buSzTx/>
              <a:buFontTx/>
              <a:buNone/>
            </a:pPr>
            <a:r>
              <a:rPr kumimoji="0" lang="en-US" altLang="en-US" sz="2200" dirty="0">
                <a:solidFill>
                  <a:schemeClr val="tx1"/>
                </a:solidFill>
              </a:rPr>
              <a:t>Oracle NoSQL </a:t>
            </a:r>
            <a:r>
              <a:rPr kumimoji="0" lang="en-US" altLang="en-US" sz="2200" dirty="0" err="1">
                <a:solidFill>
                  <a:schemeClr val="tx1"/>
                </a:solidFill>
              </a:rPr>
              <a:t>Datbase</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OrientDB</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OQGraph</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Ontotext</a:t>
            </a:r>
            <a:r>
              <a:rPr kumimoji="0" lang="en-US" altLang="en-US" sz="2200" dirty="0">
                <a:solidFill>
                  <a:schemeClr val="tx1"/>
                </a:solidFill>
              </a:rPr>
              <a:t> OWLIM</a:t>
            </a:r>
          </a:p>
          <a:p>
            <a:pPr algn="ctr">
              <a:lnSpc>
                <a:spcPct val="100000"/>
              </a:lnSpc>
              <a:buClrTx/>
              <a:buSzTx/>
              <a:buFontTx/>
              <a:buNone/>
            </a:pPr>
            <a:r>
              <a:rPr kumimoji="0" lang="en-US" altLang="en-US" sz="2200" dirty="0" smtClean="0">
                <a:solidFill>
                  <a:schemeClr val="tx1"/>
                </a:solidFill>
              </a:rPr>
              <a:t>R2DF</a:t>
            </a:r>
          </a:p>
          <a:p>
            <a:pPr algn="ctr">
              <a:lnSpc>
                <a:spcPct val="100000"/>
              </a:lnSpc>
              <a:buClrTx/>
              <a:buSzTx/>
              <a:buFontTx/>
              <a:buNone/>
            </a:pPr>
            <a:r>
              <a:rPr kumimoji="0" lang="en-US" altLang="en-US" sz="2200" dirty="0" err="1">
                <a:solidFill>
                  <a:schemeClr val="tx1"/>
                </a:solidFill>
              </a:rPr>
              <a:t>TripleBit</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VelocityGraph</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VertexDB</a:t>
            </a:r>
            <a:endParaRPr kumimoji="0" lang="en-US" altLang="en-US" sz="2200" dirty="0">
              <a:solidFill>
                <a:schemeClr val="tx1"/>
              </a:solidFill>
            </a:endParaRPr>
          </a:p>
          <a:p>
            <a:pPr algn="ctr">
              <a:lnSpc>
                <a:spcPct val="100000"/>
              </a:lnSpc>
              <a:buClrTx/>
              <a:buSzTx/>
              <a:buFontTx/>
              <a:buNone/>
            </a:pPr>
            <a:r>
              <a:rPr kumimoji="0" lang="en-US" altLang="en-US" sz="2200" dirty="0" err="1">
                <a:solidFill>
                  <a:schemeClr val="tx1"/>
                </a:solidFill>
              </a:rPr>
              <a:t>WhiteDB</a:t>
            </a:r>
            <a:endParaRPr kumimoji="0" lang="en-US" altLang="en-US" sz="2200" dirty="0" smtClean="0">
              <a:solidFill>
                <a:schemeClr val="tx1"/>
              </a:solidFill>
            </a:endParaRPr>
          </a:p>
        </p:txBody>
      </p:sp>
    </p:spTree>
    <p:extLst>
      <p:ext uri="{BB962C8B-B14F-4D97-AF65-F5344CB8AC3E}">
        <p14:creationId xmlns:p14="http://schemas.microsoft.com/office/powerpoint/2010/main" val="18916101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Most popular NoSQL database?</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lnSpc>
                <a:spcPct val="90000"/>
              </a:lnSpc>
              <a:buNone/>
            </a:pPr>
            <a:r>
              <a:rPr lang="en-US" sz="2000" dirty="0">
                <a:hlinkClick r:id="rId2"/>
              </a:rPr>
              <a:t>Vadim </a:t>
            </a:r>
            <a:r>
              <a:rPr lang="en-US" sz="2000" dirty="0" err="1">
                <a:hlinkClick r:id="rId2"/>
              </a:rPr>
              <a:t>Ismakaev</a:t>
            </a:r>
            <a:r>
              <a:rPr lang="en-US" sz="2000" dirty="0"/>
              <a:t>, Co-Founder at </a:t>
            </a:r>
            <a:r>
              <a:rPr lang="en-US" sz="2000" dirty="0" err="1"/>
              <a:t>Grace</a:t>
            </a:r>
            <a:r>
              <a:rPr lang="en-US" sz="2000" dirty="0" err="1">
                <a:hlinkClick r:id="rId3"/>
              </a:rPr>
              <a:t>Updated</a:t>
            </a:r>
            <a:r>
              <a:rPr lang="en-US" sz="2000" dirty="0">
                <a:hlinkClick r:id="rId3"/>
              </a:rPr>
              <a:t> Apr 27, </a:t>
            </a:r>
            <a:r>
              <a:rPr lang="en-US" sz="2000" dirty="0" smtClean="0">
                <a:hlinkClick r:id="rId3"/>
              </a:rPr>
              <a:t>2015</a:t>
            </a:r>
            <a:endParaRPr lang="en-US" sz="2000" dirty="0" smtClean="0"/>
          </a:p>
          <a:p>
            <a:pPr marL="0" indent="0" algn="just">
              <a:lnSpc>
                <a:spcPct val="90000"/>
              </a:lnSpc>
              <a:buNone/>
            </a:pPr>
            <a:endParaRPr lang="en-US" altLang="en-US" sz="2000" dirty="0" smtClean="0"/>
          </a:p>
          <a:p>
            <a:pPr marL="0" indent="0" algn="just">
              <a:lnSpc>
                <a:spcPct val="90000"/>
              </a:lnSpc>
              <a:buNone/>
            </a:pPr>
            <a:r>
              <a:rPr lang="en-US" altLang="en-US" sz="2600" dirty="0" smtClean="0"/>
              <a:t>Asking </a:t>
            </a:r>
            <a:r>
              <a:rPr lang="en-US" altLang="en-US" sz="2600" dirty="0"/>
              <a:t>“what NoSQL database is the most popular” is a bit incorrect since different problems require different types of NoSQL solutions. …focus on solving very specific problems. While this allows to achieve the best possible results in those specific cases, it comes at a cost of some other functionalities.</a:t>
            </a:r>
          </a:p>
          <a:p>
            <a:pPr marL="0" indent="0" algn="just">
              <a:lnSpc>
                <a:spcPct val="90000"/>
              </a:lnSpc>
              <a:buNone/>
            </a:pPr>
            <a:endParaRPr lang="en-US" sz="2400" dirty="0" smtClean="0">
              <a:hlinkClick r:id="rId2"/>
            </a:endParaRPr>
          </a:p>
          <a:p>
            <a:pPr marL="0" indent="0" algn="just">
              <a:lnSpc>
                <a:spcPct val="90000"/>
              </a:lnSpc>
              <a:buNone/>
            </a:pPr>
            <a:endParaRPr lang="en-US" sz="2400" dirty="0">
              <a:hlinkClick r:id="rId2"/>
            </a:endParaRPr>
          </a:p>
          <a:p>
            <a:pPr marL="0" indent="0" algn="just">
              <a:lnSpc>
                <a:spcPct val="90000"/>
              </a:lnSpc>
              <a:buNone/>
            </a:pPr>
            <a:r>
              <a:rPr lang="en-US" sz="2400" b="1" dirty="0"/>
              <a:t>[https://www.quora.com/Whats-the-most-popular-NoSQL-database]</a:t>
            </a:r>
            <a:endParaRPr lang="en-US" sz="2400" dirty="0" smtClean="0">
              <a:hlinkClick r:id="rId2"/>
            </a:endParaRPr>
          </a:p>
          <a:p>
            <a:pPr marL="0" indent="0" algn="just">
              <a:lnSpc>
                <a:spcPct val="90000"/>
              </a:lnSpc>
              <a:buNone/>
            </a:pPr>
            <a:endParaRPr lang="en-US" altLang="en-US" sz="2400" dirty="0" smtClean="0"/>
          </a:p>
        </p:txBody>
      </p:sp>
    </p:spTree>
    <p:extLst>
      <p:ext uri="{BB962C8B-B14F-4D97-AF65-F5344CB8AC3E}">
        <p14:creationId xmlns:p14="http://schemas.microsoft.com/office/powerpoint/2010/main" val="356916693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Ranking DB Engines?</a:t>
            </a:r>
            <a:endParaRPr lang="it-IT" altLang="it-IT" dirty="0"/>
          </a:p>
        </p:txBody>
      </p:sp>
      <p:sp>
        <p:nvSpPr>
          <p:cNvPr id="4"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600" dirty="0"/>
              <a:t>We measure the popularity of a system by using the following parameters:</a:t>
            </a:r>
            <a:endParaRPr lang="en-US" altLang="en-US" sz="2600" dirty="0" smtClean="0"/>
          </a:p>
          <a:p>
            <a:pPr lvl="1" algn="just">
              <a:defRPr/>
            </a:pPr>
            <a:r>
              <a:rPr lang="en-US" altLang="en-US" sz="2400" dirty="0"/>
              <a:t>Number of mentions of the system on websites, … </a:t>
            </a:r>
          </a:p>
          <a:p>
            <a:pPr lvl="1" algn="just">
              <a:defRPr/>
            </a:pPr>
            <a:r>
              <a:rPr lang="en-US" altLang="en-US" sz="2400" dirty="0" smtClean="0"/>
              <a:t>General </a:t>
            </a:r>
            <a:r>
              <a:rPr lang="en-US" altLang="en-US" sz="2400" dirty="0"/>
              <a:t>interest in the system. For this measurement, we use the frequency of searches in </a:t>
            </a:r>
            <a:r>
              <a:rPr lang="en-US" altLang="en-US" sz="2400" dirty="0">
                <a:solidFill>
                  <a:srgbClr val="FF0000"/>
                </a:solidFill>
              </a:rPr>
              <a:t>Google Trends</a:t>
            </a:r>
            <a:r>
              <a:rPr lang="en-US" altLang="en-US" sz="2400" dirty="0"/>
              <a:t>. </a:t>
            </a:r>
          </a:p>
          <a:p>
            <a:pPr lvl="1" algn="just">
              <a:defRPr/>
            </a:pPr>
            <a:r>
              <a:rPr lang="en-US" altLang="en-US" sz="2400" dirty="0" smtClean="0"/>
              <a:t>Frequency </a:t>
            </a:r>
            <a:r>
              <a:rPr lang="en-US" altLang="en-US" sz="2400" dirty="0"/>
              <a:t>of technical discussions about the system... </a:t>
            </a:r>
            <a:r>
              <a:rPr lang="en-US" altLang="en-US" sz="2400" dirty="0">
                <a:solidFill>
                  <a:srgbClr val="FF0000"/>
                </a:solidFill>
              </a:rPr>
              <a:t>Stack Overflow</a:t>
            </a:r>
            <a:r>
              <a:rPr lang="en-US" altLang="en-US" sz="2400" dirty="0"/>
              <a:t> … </a:t>
            </a:r>
          </a:p>
          <a:p>
            <a:pPr lvl="1" algn="just">
              <a:defRPr/>
            </a:pPr>
            <a:r>
              <a:rPr lang="en-US" altLang="en-US" sz="2400" dirty="0" smtClean="0"/>
              <a:t>Number </a:t>
            </a:r>
            <a:r>
              <a:rPr lang="en-US" altLang="en-US" sz="2400" dirty="0"/>
              <a:t>of job offers, in which the system is mentioned... </a:t>
            </a:r>
          </a:p>
          <a:p>
            <a:pPr lvl="1" algn="just">
              <a:defRPr/>
            </a:pPr>
            <a:r>
              <a:rPr lang="en-US" altLang="en-US" sz="2400" dirty="0" smtClean="0"/>
              <a:t>Number </a:t>
            </a:r>
            <a:r>
              <a:rPr lang="en-US" altLang="en-US" sz="2400" dirty="0"/>
              <a:t>of profiles in professional networks, in which the system is mentioned... </a:t>
            </a:r>
            <a:r>
              <a:rPr lang="en-US" altLang="en-US" sz="2400" dirty="0">
                <a:solidFill>
                  <a:srgbClr val="FF0000"/>
                </a:solidFill>
              </a:rPr>
              <a:t>LinkedIn</a:t>
            </a:r>
            <a:r>
              <a:rPr lang="en-US" altLang="en-US" sz="2400" dirty="0"/>
              <a:t> … </a:t>
            </a:r>
          </a:p>
          <a:p>
            <a:pPr lvl="1" algn="just">
              <a:defRPr/>
            </a:pPr>
            <a:r>
              <a:rPr lang="en-US" altLang="en-US" sz="2400" dirty="0" smtClean="0"/>
              <a:t>Relevance </a:t>
            </a:r>
            <a:r>
              <a:rPr lang="en-US" altLang="en-US" sz="2400" dirty="0"/>
              <a:t>in social networks. We count the number of </a:t>
            </a:r>
            <a:r>
              <a:rPr lang="en-US" altLang="en-US" sz="2400" dirty="0">
                <a:solidFill>
                  <a:srgbClr val="FF0000"/>
                </a:solidFill>
              </a:rPr>
              <a:t>Twitter </a:t>
            </a:r>
            <a:r>
              <a:rPr lang="en-US" altLang="en-US" sz="2400" dirty="0"/>
              <a:t>tweets, in which the system is mentioned.</a:t>
            </a:r>
            <a:endParaRPr lang="en-US" altLang="it-IT" sz="1100" kern="0" dirty="0" smtClean="0"/>
          </a:p>
        </p:txBody>
      </p:sp>
    </p:spTree>
    <p:extLst>
      <p:ext uri="{BB962C8B-B14F-4D97-AF65-F5344CB8AC3E}">
        <p14:creationId xmlns:p14="http://schemas.microsoft.com/office/powerpoint/2010/main" val="27351610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Ranking DB Engines? NoSQL</a:t>
            </a:r>
            <a:endParaRPr lang="it-IT" altLang="it-IT" dirty="0"/>
          </a:p>
        </p:txBody>
      </p:sp>
      <p:pic>
        <p:nvPicPr>
          <p:cNvPr id="7" name="Picture 6"/>
          <p:cNvPicPr>
            <a:picLocks noChangeAspect="1"/>
          </p:cNvPicPr>
          <p:nvPr/>
        </p:nvPicPr>
        <p:blipFill>
          <a:blip r:embed="rId2"/>
          <a:stretch>
            <a:fillRect/>
          </a:stretch>
        </p:blipFill>
        <p:spPr>
          <a:xfrm>
            <a:off x="3200400" y="1490504"/>
            <a:ext cx="8991600" cy="4991100"/>
          </a:xfrm>
          <a:prstGeom prst="rect">
            <a:avLst/>
          </a:prstGeom>
        </p:spPr>
      </p:pic>
      <p:sp>
        <p:nvSpPr>
          <p:cNvPr id="6" name="Title 1"/>
          <p:cNvSpPr txBox="1">
            <a:spLocks/>
          </p:cNvSpPr>
          <p:nvPr/>
        </p:nvSpPr>
        <p:spPr bwMode="auto">
          <a:xfrm>
            <a:off x="61608" y="1440629"/>
            <a:ext cx="5890323" cy="1202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0000FF"/>
                </a:solidFill>
                <a:latin typeface="+mj-lt"/>
                <a:ea typeface="+mj-ea"/>
                <a:cs typeface="Osaka"/>
              </a:defRPr>
            </a:lvl1pPr>
            <a:lvl2pPr algn="l" rtl="0" eaLnBrk="0" fontAlgn="base" hangingPunct="0">
              <a:spcBef>
                <a:spcPct val="0"/>
              </a:spcBef>
              <a:spcAft>
                <a:spcPct val="0"/>
              </a:spcAft>
              <a:defRPr sz="3600">
                <a:solidFill>
                  <a:srgbClr val="0000FF"/>
                </a:solidFill>
                <a:latin typeface="Tahoma" charset="0"/>
                <a:ea typeface="Osaka" charset="-128"/>
                <a:cs typeface="Osaka"/>
              </a:defRPr>
            </a:lvl2pPr>
            <a:lvl3pPr algn="l" rtl="0" eaLnBrk="0" fontAlgn="base" hangingPunct="0">
              <a:spcBef>
                <a:spcPct val="0"/>
              </a:spcBef>
              <a:spcAft>
                <a:spcPct val="0"/>
              </a:spcAft>
              <a:defRPr sz="3600">
                <a:solidFill>
                  <a:srgbClr val="0000FF"/>
                </a:solidFill>
                <a:latin typeface="Tahoma" charset="0"/>
                <a:ea typeface="Osaka" charset="-128"/>
                <a:cs typeface="Osaka"/>
              </a:defRPr>
            </a:lvl3pPr>
            <a:lvl4pPr algn="l" rtl="0" eaLnBrk="0" fontAlgn="base" hangingPunct="0">
              <a:spcBef>
                <a:spcPct val="0"/>
              </a:spcBef>
              <a:spcAft>
                <a:spcPct val="0"/>
              </a:spcAft>
              <a:defRPr sz="3600">
                <a:solidFill>
                  <a:srgbClr val="0000FF"/>
                </a:solidFill>
                <a:latin typeface="Tahoma" charset="0"/>
                <a:ea typeface="Osaka" charset="-128"/>
                <a:cs typeface="Osaka"/>
              </a:defRPr>
            </a:lvl4pPr>
            <a:lvl5pPr algn="l" rtl="0" eaLnBrk="0" fontAlgn="base" hangingPunct="0">
              <a:spcBef>
                <a:spcPct val="0"/>
              </a:spcBef>
              <a:spcAft>
                <a:spcPct val="0"/>
              </a:spcAft>
              <a:defRPr sz="3600">
                <a:solidFill>
                  <a:srgbClr val="0000FF"/>
                </a:solidFill>
                <a:latin typeface="Tahoma" charset="0"/>
                <a:ea typeface="Osaka" charset="-128"/>
                <a:cs typeface="Osaka"/>
              </a:defRPr>
            </a:lvl5pPr>
            <a:lvl6pPr marL="457200" algn="l" rtl="0" fontAlgn="base">
              <a:spcBef>
                <a:spcPct val="0"/>
              </a:spcBef>
              <a:spcAft>
                <a:spcPct val="0"/>
              </a:spcAft>
              <a:defRPr sz="3600">
                <a:solidFill>
                  <a:srgbClr val="0000FF"/>
                </a:solidFill>
                <a:latin typeface="Tahoma" charset="0"/>
                <a:ea typeface="Osaka" charset="-128"/>
              </a:defRPr>
            </a:lvl6pPr>
            <a:lvl7pPr marL="914400" algn="l" rtl="0" fontAlgn="base">
              <a:spcBef>
                <a:spcPct val="0"/>
              </a:spcBef>
              <a:spcAft>
                <a:spcPct val="0"/>
              </a:spcAft>
              <a:defRPr sz="3600">
                <a:solidFill>
                  <a:srgbClr val="0000FF"/>
                </a:solidFill>
                <a:latin typeface="Tahoma" charset="0"/>
                <a:ea typeface="Osaka" charset="-128"/>
              </a:defRPr>
            </a:lvl7pPr>
            <a:lvl8pPr marL="1371600" algn="l" rtl="0" fontAlgn="base">
              <a:spcBef>
                <a:spcPct val="0"/>
              </a:spcBef>
              <a:spcAft>
                <a:spcPct val="0"/>
              </a:spcAft>
              <a:defRPr sz="3600">
                <a:solidFill>
                  <a:srgbClr val="0000FF"/>
                </a:solidFill>
                <a:latin typeface="Tahoma" charset="0"/>
                <a:ea typeface="Osaka" charset="-128"/>
              </a:defRPr>
            </a:lvl8pPr>
            <a:lvl9pPr marL="1828800" algn="l" rtl="0" fontAlgn="base">
              <a:spcBef>
                <a:spcPct val="0"/>
              </a:spcBef>
              <a:spcAft>
                <a:spcPct val="0"/>
              </a:spcAft>
              <a:defRPr sz="3600">
                <a:solidFill>
                  <a:srgbClr val="0000FF"/>
                </a:solidFill>
                <a:latin typeface="Tahoma" charset="0"/>
                <a:ea typeface="Osaka" charset="-128"/>
              </a:defRPr>
            </a:lvl9pPr>
          </a:lstStyle>
          <a:p>
            <a:r>
              <a:rPr lang="en-US" sz="1800" b="1" kern="0" dirty="0" smtClean="0">
                <a:solidFill>
                  <a:srgbClr val="FF0000"/>
                </a:solidFill>
              </a:rPr>
              <a:t>Document databases: MongoDB</a:t>
            </a:r>
            <a:br>
              <a:rPr lang="en-US" sz="1800" b="1" kern="0" dirty="0" smtClean="0">
                <a:solidFill>
                  <a:srgbClr val="FF0000"/>
                </a:solidFill>
              </a:rPr>
            </a:br>
            <a:r>
              <a:rPr lang="en-US" sz="1800" b="1" kern="0" dirty="0" smtClean="0">
                <a:solidFill>
                  <a:srgbClr val="FF0000"/>
                </a:solidFill>
              </a:rPr>
              <a:t>Wide-column stores:   Cassandra and </a:t>
            </a:r>
            <a:r>
              <a:rPr lang="en-US" sz="1800" b="1" kern="0" dirty="0" err="1" smtClean="0">
                <a:solidFill>
                  <a:srgbClr val="FF0000"/>
                </a:solidFill>
              </a:rPr>
              <a:t>Hbase</a:t>
            </a:r>
            <a:r>
              <a:rPr lang="en-US" sz="1800" b="1" kern="0" dirty="0" smtClean="0">
                <a:solidFill>
                  <a:srgbClr val="FF0000"/>
                </a:solidFill>
              </a:rPr>
              <a:t/>
            </a:r>
            <a:br>
              <a:rPr lang="en-US" sz="1800" b="1" kern="0" dirty="0" smtClean="0">
                <a:solidFill>
                  <a:srgbClr val="FF0000"/>
                </a:solidFill>
              </a:rPr>
            </a:br>
            <a:r>
              <a:rPr lang="en-US" sz="1800" b="1" kern="0" dirty="0" smtClean="0">
                <a:solidFill>
                  <a:srgbClr val="FF0000"/>
                </a:solidFill>
              </a:rPr>
              <a:t>key-value:                    </a:t>
            </a:r>
            <a:r>
              <a:rPr lang="en-US" sz="1800" b="1" kern="0" dirty="0" err="1" smtClean="0">
                <a:solidFill>
                  <a:srgbClr val="FF0000"/>
                </a:solidFill>
              </a:rPr>
              <a:t>Redis</a:t>
            </a:r>
            <a:r>
              <a:rPr lang="en-US" sz="1800" b="1" kern="0" dirty="0" smtClean="0">
                <a:solidFill>
                  <a:srgbClr val="FF0000"/>
                </a:solidFill>
              </a:rPr>
              <a:t/>
            </a:r>
            <a:br>
              <a:rPr lang="en-US" sz="1800" b="1" kern="0" dirty="0" smtClean="0">
                <a:solidFill>
                  <a:srgbClr val="FF0000"/>
                </a:solidFill>
              </a:rPr>
            </a:br>
            <a:r>
              <a:rPr lang="en-US" sz="1800" b="1" kern="0" dirty="0" smtClean="0">
                <a:solidFill>
                  <a:srgbClr val="FF0000"/>
                </a:solidFill>
              </a:rPr>
              <a:t>Graph database:          Neo4j</a:t>
            </a:r>
            <a:endParaRPr lang="en-US" sz="1800" b="1" kern="0" dirty="0">
              <a:solidFill>
                <a:srgbClr val="FF0000"/>
              </a:solidFill>
            </a:endParaRPr>
          </a:p>
        </p:txBody>
      </p:sp>
      <p:sp>
        <p:nvSpPr>
          <p:cNvPr id="8" name="Rectangle 7"/>
          <p:cNvSpPr/>
          <p:nvPr/>
        </p:nvSpPr>
        <p:spPr>
          <a:xfrm>
            <a:off x="543728" y="6550223"/>
            <a:ext cx="8446269" cy="307777"/>
          </a:xfrm>
          <a:prstGeom prst="rect">
            <a:avLst/>
          </a:prstGeom>
          <a:solidFill>
            <a:schemeClr val="bg1"/>
          </a:solidFill>
        </p:spPr>
        <p:txBody>
          <a:bodyPr wrap="square">
            <a:spAutoFit/>
          </a:bodyPr>
          <a:lstStyle/>
          <a:p>
            <a:r>
              <a:rPr lang="en-US" sz="1400" b="1" dirty="0"/>
              <a:t>[</a:t>
            </a:r>
            <a:r>
              <a:rPr lang="en-US" sz="1400" b="1" dirty="0">
                <a:hlinkClick r:id="rId3"/>
              </a:rPr>
              <a:t>http://www.kdnuggets.com/2016/06/top-nosql-database-engines.html</a:t>
            </a:r>
            <a:r>
              <a:rPr lang="en-US" sz="1400" b="1" dirty="0"/>
              <a:t>]</a:t>
            </a:r>
            <a:endParaRPr lang="en-US" sz="1400" dirty="0"/>
          </a:p>
        </p:txBody>
      </p:sp>
    </p:spTree>
    <p:extLst>
      <p:ext uri="{BB962C8B-B14F-4D97-AF65-F5344CB8AC3E}">
        <p14:creationId xmlns:p14="http://schemas.microsoft.com/office/powerpoint/2010/main" val="40903369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Ranking DB Engines? </a:t>
            </a:r>
            <a:endParaRPr lang="it-IT" altLang="it-IT" dirty="0"/>
          </a:p>
        </p:txBody>
      </p:sp>
      <p:sp>
        <p:nvSpPr>
          <p:cNvPr id="10" name="Rectangle 9"/>
          <p:cNvSpPr/>
          <p:nvPr/>
        </p:nvSpPr>
        <p:spPr>
          <a:xfrm>
            <a:off x="626843" y="6550224"/>
            <a:ext cx="5009174" cy="307777"/>
          </a:xfrm>
          <a:prstGeom prst="rect">
            <a:avLst/>
          </a:prstGeom>
          <a:solidFill>
            <a:schemeClr val="bg1"/>
          </a:solidFill>
        </p:spPr>
        <p:txBody>
          <a:bodyPr wrap="square">
            <a:spAutoFit/>
          </a:bodyPr>
          <a:lstStyle/>
          <a:p>
            <a:r>
              <a:rPr lang="en-US" sz="1400" b="1" dirty="0"/>
              <a:t>[http://db-engines.com/en/ranking_trend]</a:t>
            </a:r>
            <a:endParaRPr lang="en-US" sz="1400" dirty="0"/>
          </a:p>
        </p:txBody>
      </p:sp>
      <p:pic>
        <p:nvPicPr>
          <p:cNvPr id="11" name="Picture 10"/>
          <p:cNvPicPr>
            <a:picLocks noChangeAspect="1"/>
          </p:cNvPicPr>
          <p:nvPr/>
        </p:nvPicPr>
        <p:blipFill>
          <a:blip r:embed="rId2"/>
          <a:stretch>
            <a:fillRect/>
          </a:stretch>
        </p:blipFill>
        <p:spPr>
          <a:xfrm>
            <a:off x="3518600" y="1560124"/>
            <a:ext cx="8656775" cy="5003824"/>
          </a:xfrm>
          <a:prstGeom prst="rect">
            <a:avLst/>
          </a:prstGeom>
        </p:spPr>
      </p:pic>
      <p:sp>
        <p:nvSpPr>
          <p:cNvPr id="12" name="Title 1"/>
          <p:cNvSpPr txBox="1">
            <a:spLocks/>
          </p:cNvSpPr>
          <p:nvPr/>
        </p:nvSpPr>
        <p:spPr bwMode="auto">
          <a:xfrm>
            <a:off x="266007" y="1928485"/>
            <a:ext cx="3252593" cy="2909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a:solidFill>
                  <a:srgbClr val="0000FF"/>
                </a:solidFill>
                <a:latin typeface="+mj-lt"/>
                <a:ea typeface="+mj-ea"/>
                <a:cs typeface="Osaka"/>
              </a:defRPr>
            </a:lvl1pPr>
            <a:lvl2pPr algn="l" rtl="0" eaLnBrk="0" fontAlgn="base" hangingPunct="0">
              <a:spcBef>
                <a:spcPct val="0"/>
              </a:spcBef>
              <a:spcAft>
                <a:spcPct val="0"/>
              </a:spcAft>
              <a:defRPr sz="3600">
                <a:solidFill>
                  <a:srgbClr val="0000FF"/>
                </a:solidFill>
                <a:latin typeface="Tahoma" charset="0"/>
                <a:ea typeface="Osaka" charset="-128"/>
                <a:cs typeface="Osaka"/>
              </a:defRPr>
            </a:lvl2pPr>
            <a:lvl3pPr algn="l" rtl="0" eaLnBrk="0" fontAlgn="base" hangingPunct="0">
              <a:spcBef>
                <a:spcPct val="0"/>
              </a:spcBef>
              <a:spcAft>
                <a:spcPct val="0"/>
              </a:spcAft>
              <a:defRPr sz="3600">
                <a:solidFill>
                  <a:srgbClr val="0000FF"/>
                </a:solidFill>
                <a:latin typeface="Tahoma" charset="0"/>
                <a:ea typeface="Osaka" charset="-128"/>
                <a:cs typeface="Osaka"/>
              </a:defRPr>
            </a:lvl3pPr>
            <a:lvl4pPr algn="l" rtl="0" eaLnBrk="0" fontAlgn="base" hangingPunct="0">
              <a:spcBef>
                <a:spcPct val="0"/>
              </a:spcBef>
              <a:spcAft>
                <a:spcPct val="0"/>
              </a:spcAft>
              <a:defRPr sz="3600">
                <a:solidFill>
                  <a:srgbClr val="0000FF"/>
                </a:solidFill>
                <a:latin typeface="Tahoma" charset="0"/>
                <a:ea typeface="Osaka" charset="-128"/>
                <a:cs typeface="Osaka"/>
              </a:defRPr>
            </a:lvl4pPr>
            <a:lvl5pPr algn="l" rtl="0" eaLnBrk="0" fontAlgn="base" hangingPunct="0">
              <a:spcBef>
                <a:spcPct val="0"/>
              </a:spcBef>
              <a:spcAft>
                <a:spcPct val="0"/>
              </a:spcAft>
              <a:defRPr sz="3600">
                <a:solidFill>
                  <a:srgbClr val="0000FF"/>
                </a:solidFill>
                <a:latin typeface="Tahoma" charset="0"/>
                <a:ea typeface="Osaka" charset="-128"/>
                <a:cs typeface="Osaka"/>
              </a:defRPr>
            </a:lvl5pPr>
            <a:lvl6pPr marL="457200" algn="l" rtl="0" fontAlgn="base">
              <a:spcBef>
                <a:spcPct val="0"/>
              </a:spcBef>
              <a:spcAft>
                <a:spcPct val="0"/>
              </a:spcAft>
              <a:defRPr sz="3600">
                <a:solidFill>
                  <a:srgbClr val="0000FF"/>
                </a:solidFill>
                <a:latin typeface="Tahoma" charset="0"/>
                <a:ea typeface="Osaka" charset="-128"/>
              </a:defRPr>
            </a:lvl6pPr>
            <a:lvl7pPr marL="914400" algn="l" rtl="0" fontAlgn="base">
              <a:spcBef>
                <a:spcPct val="0"/>
              </a:spcBef>
              <a:spcAft>
                <a:spcPct val="0"/>
              </a:spcAft>
              <a:defRPr sz="3600">
                <a:solidFill>
                  <a:srgbClr val="0000FF"/>
                </a:solidFill>
                <a:latin typeface="Tahoma" charset="0"/>
                <a:ea typeface="Osaka" charset="-128"/>
              </a:defRPr>
            </a:lvl7pPr>
            <a:lvl8pPr marL="1371600" algn="l" rtl="0" fontAlgn="base">
              <a:spcBef>
                <a:spcPct val="0"/>
              </a:spcBef>
              <a:spcAft>
                <a:spcPct val="0"/>
              </a:spcAft>
              <a:defRPr sz="3600">
                <a:solidFill>
                  <a:srgbClr val="0000FF"/>
                </a:solidFill>
                <a:latin typeface="Tahoma" charset="0"/>
                <a:ea typeface="Osaka" charset="-128"/>
              </a:defRPr>
            </a:lvl8pPr>
            <a:lvl9pPr marL="1828800" algn="l" rtl="0" fontAlgn="base">
              <a:spcBef>
                <a:spcPct val="0"/>
              </a:spcBef>
              <a:spcAft>
                <a:spcPct val="0"/>
              </a:spcAft>
              <a:defRPr sz="3600">
                <a:solidFill>
                  <a:srgbClr val="0000FF"/>
                </a:solidFill>
                <a:latin typeface="Tahoma" charset="0"/>
                <a:ea typeface="Osaka" charset="-128"/>
              </a:defRPr>
            </a:lvl9pPr>
          </a:lstStyle>
          <a:p>
            <a:r>
              <a:rPr lang="en-US" sz="2200" kern="0" dirty="0" smtClean="0"/>
              <a:t>The DB-Engines Ranking ranks DBMS according to their popularity – </a:t>
            </a:r>
            <a:r>
              <a:rPr lang="en-US" sz="2200" u="sng" kern="0" dirty="0" smtClean="0"/>
              <a:t>not only NOSQL databases</a:t>
            </a:r>
            <a:endParaRPr lang="en-US" sz="2200" u="sng" kern="0" dirty="0"/>
          </a:p>
        </p:txBody>
      </p:sp>
    </p:spTree>
    <p:extLst>
      <p:ext uri="{BB962C8B-B14F-4D97-AF65-F5344CB8AC3E}">
        <p14:creationId xmlns:p14="http://schemas.microsoft.com/office/powerpoint/2010/main" val="303180514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Summary: Schemaless NoSQL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600" dirty="0"/>
              <a:t>A key-value store allows you to store any data you like under a key</a:t>
            </a:r>
          </a:p>
          <a:p>
            <a:pPr algn="just">
              <a:lnSpc>
                <a:spcPct val="90000"/>
              </a:lnSpc>
              <a:buFontTx/>
              <a:buChar char="•"/>
            </a:pPr>
            <a:endParaRPr lang="en-US" altLang="en-US" sz="2600" dirty="0" smtClean="0"/>
          </a:p>
          <a:p>
            <a:pPr algn="just">
              <a:lnSpc>
                <a:spcPct val="90000"/>
              </a:lnSpc>
              <a:buFontTx/>
              <a:buChar char="•"/>
            </a:pPr>
            <a:r>
              <a:rPr lang="en-US" altLang="en-US" sz="2600" dirty="0" smtClean="0"/>
              <a:t>A </a:t>
            </a:r>
            <a:r>
              <a:rPr lang="en-US" altLang="en-US" sz="2600" dirty="0"/>
              <a:t>document database effectively does the same thing, since it makes no restrictions on the structure of the documents you store</a:t>
            </a:r>
          </a:p>
          <a:p>
            <a:pPr algn="just">
              <a:lnSpc>
                <a:spcPct val="90000"/>
              </a:lnSpc>
              <a:buFontTx/>
              <a:buChar char="•"/>
            </a:pPr>
            <a:endParaRPr lang="en-US" altLang="en-US" sz="2600" dirty="0" smtClean="0"/>
          </a:p>
          <a:p>
            <a:pPr algn="just">
              <a:lnSpc>
                <a:spcPct val="90000"/>
              </a:lnSpc>
              <a:buFontTx/>
              <a:buChar char="•"/>
            </a:pPr>
            <a:r>
              <a:rPr lang="en-US" altLang="en-US" sz="2600" dirty="0" smtClean="0"/>
              <a:t>Column-family </a:t>
            </a:r>
            <a:r>
              <a:rPr lang="en-US" altLang="en-US" sz="2600" dirty="0"/>
              <a:t>databases allow you to store any data under any column you like</a:t>
            </a:r>
          </a:p>
          <a:p>
            <a:pPr algn="just">
              <a:lnSpc>
                <a:spcPct val="90000"/>
              </a:lnSpc>
              <a:buFontTx/>
              <a:buChar char="•"/>
            </a:pPr>
            <a:endParaRPr lang="en-US" altLang="en-US" sz="2600" dirty="0" smtClean="0"/>
          </a:p>
          <a:p>
            <a:pPr algn="just">
              <a:lnSpc>
                <a:spcPct val="90000"/>
              </a:lnSpc>
              <a:buFontTx/>
              <a:buChar char="•"/>
            </a:pPr>
            <a:r>
              <a:rPr lang="en-US" altLang="en-US" sz="2600" dirty="0" smtClean="0"/>
              <a:t>Graph </a:t>
            </a:r>
            <a:r>
              <a:rPr lang="en-US" altLang="en-US" sz="2600" dirty="0"/>
              <a:t>databases allow you to freely add new edges and freely add properties to nodes and edges as you wish</a:t>
            </a:r>
            <a:endParaRPr lang="en-US" altLang="en-US" sz="2400" dirty="0" smtClean="0"/>
          </a:p>
        </p:txBody>
      </p:sp>
    </p:spTree>
    <p:extLst>
      <p:ext uri="{BB962C8B-B14F-4D97-AF65-F5344CB8AC3E}">
        <p14:creationId xmlns:p14="http://schemas.microsoft.com/office/powerpoint/2010/main" val="31844328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Summary: Schemaless NoSQL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600" dirty="0"/>
              <a:t>Without a schema binding you, you can easily store whatever you need, and change your data storage as you learn more about your project</a:t>
            </a:r>
          </a:p>
          <a:p>
            <a:pPr algn="just">
              <a:lnSpc>
                <a:spcPct val="90000"/>
              </a:lnSpc>
              <a:buFontTx/>
              <a:buChar char="•"/>
            </a:pPr>
            <a:endParaRPr lang="en-US" altLang="en-US" sz="2600" dirty="0" smtClean="0"/>
          </a:p>
          <a:p>
            <a:pPr algn="just">
              <a:lnSpc>
                <a:spcPct val="90000"/>
              </a:lnSpc>
              <a:buFontTx/>
              <a:buChar char="•"/>
            </a:pPr>
            <a:r>
              <a:rPr lang="en-US" altLang="en-US" sz="2600" dirty="0" smtClean="0"/>
              <a:t>You </a:t>
            </a:r>
            <a:r>
              <a:rPr lang="en-US" altLang="en-US" sz="2600" dirty="0"/>
              <a:t>can easily add new things as you discover them</a:t>
            </a:r>
          </a:p>
          <a:p>
            <a:pPr algn="just">
              <a:lnSpc>
                <a:spcPct val="90000"/>
              </a:lnSpc>
              <a:buFontTx/>
              <a:buChar char="•"/>
            </a:pPr>
            <a:endParaRPr lang="en-US" altLang="en-US" sz="2600" dirty="0" smtClean="0"/>
          </a:p>
          <a:p>
            <a:pPr algn="just">
              <a:lnSpc>
                <a:spcPct val="90000"/>
              </a:lnSpc>
              <a:buFontTx/>
              <a:buChar char="•"/>
            </a:pPr>
            <a:r>
              <a:rPr lang="en-US" altLang="en-US" sz="2600" dirty="0" smtClean="0"/>
              <a:t>A </a:t>
            </a:r>
            <a:r>
              <a:rPr lang="en-US" altLang="en-US" sz="2600" dirty="0" err="1"/>
              <a:t>schemaless</a:t>
            </a:r>
            <a:r>
              <a:rPr lang="en-US" altLang="en-US" sz="2600" dirty="0"/>
              <a:t> store also makes it easier to deal with </a:t>
            </a:r>
            <a:r>
              <a:rPr lang="en-US" altLang="en-US" sz="2600" dirty="0" smtClean="0"/>
              <a:t>non-uniform </a:t>
            </a:r>
            <a:r>
              <a:rPr lang="en-US" altLang="en-US" sz="2600" dirty="0"/>
              <a:t>data: data where each record has a different set of fields (limiting sparse data storage)</a:t>
            </a:r>
            <a:endParaRPr lang="en-US" altLang="en-US" sz="2400" dirty="0" smtClean="0"/>
          </a:p>
        </p:txBody>
      </p:sp>
    </p:spTree>
    <p:extLst>
      <p:ext uri="{BB962C8B-B14F-4D97-AF65-F5344CB8AC3E}">
        <p14:creationId xmlns:p14="http://schemas.microsoft.com/office/powerpoint/2010/main" val="36683722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Summary: Schemaless NoSQL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06188"/>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600" dirty="0"/>
              <a:t>Indeed, </a:t>
            </a:r>
            <a:r>
              <a:rPr lang="en-US" altLang="en-US" sz="2600" dirty="0" smtClean="0"/>
              <a:t>a </a:t>
            </a:r>
            <a:r>
              <a:rPr lang="en-US" altLang="en-US" sz="2600" dirty="0"/>
              <a:t>program that accesses </a:t>
            </a:r>
            <a:r>
              <a:rPr lang="en-US" altLang="en-US" sz="2600" dirty="0" smtClean="0"/>
              <a:t>data almost </a:t>
            </a:r>
            <a:r>
              <a:rPr lang="en-US" altLang="en-US" sz="2600" dirty="0"/>
              <a:t>always relies on some form of implicit schema: it will assume that certain field names are present and carry data with a certain meaning, and assume something about the type of data stored within that field</a:t>
            </a:r>
          </a:p>
          <a:p>
            <a:pPr algn="just">
              <a:lnSpc>
                <a:spcPct val="90000"/>
              </a:lnSpc>
              <a:buFontTx/>
              <a:buChar char="•"/>
            </a:pPr>
            <a:endParaRPr lang="en-US" altLang="en-US" sz="1100" dirty="0" smtClean="0"/>
          </a:p>
          <a:p>
            <a:pPr algn="just">
              <a:lnSpc>
                <a:spcPct val="90000"/>
              </a:lnSpc>
              <a:buFontTx/>
              <a:buChar char="•"/>
            </a:pPr>
            <a:r>
              <a:rPr lang="en-US" altLang="en-US" sz="2600" dirty="0" smtClean="0"/>
              <a:t>Having </a:t>
            </a:r>
            <a:r>
              <a:rPr lang="en-US" altLang="en-US" sz="2600" dirty="0"/>
              <a:t>the implicit schema in the application means that in order to understand what data is present you have to dig into the application code</a:t>
            </a:r>
          </a:p>
          <a:p>
            <a:pPr algn="just">
              <a:lnSpc>
                <a:spcPct val="90000"/>
              </a:lnSpc>
              <a:buFontTx/>
              <a:buChar char="•"/>
            </a:pPr>
            <a:endParaRPr lang="en-US" altLang="en-US" sz="1100" dirty="0" smtClean="0"/>
          </a:p>
          <a:p>
            <a:pPr algn="just">
              <a:lnSpc>
                <a:spcPct val="90000"/>
              </a:lnSpc>
              <a:buFontTx/>
              <a:buChar char="•"/>
            </a:pPr>
            <a:r>
              <a:rPr lang="en-US" altLang="en-US" sz="2600" dirty="0" smtClean="0"/>
              <a:t>Furthermore</a:t>
            </a:r>
            <a:r>
              <a:rPr lang="en-US" altLang="en-US" sz="2600" dirty="0"/>
              <a:t>, the database remains ignorant of the schema: it cannot use the schema to support the decision on how to store and retrieve data efficiently. </a:t>
            </a:r>
          </a:p>
          <a:p>
            <a:pPr algn="just">
              <a:lnSpc>
                <a:spcPct val="90000"/>
              </a:lnSpc>
              <a:buFontTx/>
              <a:buChar char="•"/>
            </a:pPr>
            <a:endParaRPr lang="en-US" altLang="en-US" sz="1100" dirty="0" smtClean="0"/>
          </a:p>
          <a:p>
            <a:pPr algn="just">
              <a:lnSpc>
                <a:spcPct val="90000"/>
              </a:lnSpc>
              <a:buFontTx/>
              <a:buChar char="•"/>
            </a:pPr>
            <a:r>
              <a:rPr lang="en-US" altLang="en-US" sz="2600" dirty="0" smtClean="0"/>
              <a:t>Also</a:t>
            </a:r>
            <a:r>
              <a:rPr lang="en-US" altLang="en-US" sz="2600" dirty="0"/>
              <a:t>, it cannot impose integrity </a:t>
            </a:r>
            <a:r>
              <a:rPr lang="en-US" altLang="en-US" sz="2600" dirty="0" smtClean="0"/>
              <a:t>constraints </a:t>
            </a:r>
            <a:r>
              <a:rPr lang="en-US" altLang="en-US" sz="2600" dirty="0"/>
              <a:t>to maintain information coherent</a:t>
            </a:r>
            <a:endParaRPr lang="en-US" altLang="en-US" sz="2400" dirty="0" smtClean="0"/>
          </a:p>
        </p:txBody>
      </p:sp>
    </p:spTree>
    <p:extLst>
      <p:ext uri="{BB962C8B-B14F-4D97-AF65-F5344CB8AC3E}">
        <p14:creationId xmlns:p14="http://schemas.microsoft.com/office/powerpoint/2010/main" val="347927187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What we need?</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22813"/>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600" dirty="0" smtClean="0"/>
              <a:t>We need a distributed database system having such features:</a:t>
            </a:r>
            <a:endParaRPr lang="en-US" altLang="en-US" sz="2600" dirty="0" smtClean="0">
              <a:solidFill>
                <a:srgbClr val="FF0000"/>
              </a:solidFill>
            </a:endParaRPr>
          </a:p>
          <a:p>
            <a:pPr lvl="1" algn="just">
              <a:defRPr/>
            </a:pPr>
            <a:r>
              <a:rPr lang="en-US" sz="2400" dirty="0" smtClean="0"/>
              <a:t>Fault tolerance</a:t>
            </a:r>
            <a:endParaRPr lang="en-US" altLang="en-US" sz="2400" dirty="0" smtClean="0"/>
          </a:p>
          <a:p>
            <a:pPr lvl="1" algn="just">
              <a:defRPr/>
            </a:pPr>
            <a:r>
              <a:rPr lang="en-US" sz="2400" dirty="0" smtClean="0"/>
              <a:t>High availability</a:t>
            </a:r>
          </a:p>
          <a:p>
            <a:pPr lvl="1" algn="just">
              <a:defRPr/>
            </a:pPr>
            <a:r>
              <a:rPr lang="en-US" sz="2400" dirty="0" smtClean="0"/>
              <a:t>Consistency</a:t>
            </a:r>
          </a:p>
          <a:p>
            <a:pPr lvl="1" algn="just">
              <a:defRPr/>
            </a:pPr>
            <a:r>
              <a:rPr lang="en-US" altLang="en-US" sz="2400" dirty="0" smtClean="0"/>
              <a:t>Scalability</a:t>
            </a:r>
            <a:endParaRPr lang="en-US" altLang="en-US" sz="2400" dirty="0"/>
          </a:p>
        </p:txBody>
      </p:sp>
      <p:sp>
        <p:nvSpPr>
          <p:cNvPr id="4" name="Rounded Rectangle 3"/>
          <p:cNvSpPr/>
          <p:nvPr/>
        </p:nvSpPr>
        <p:spPr>
          <a:xfrm>
            <a:off x="2992581" y="4372497"/>
            <a:ext cx="5685905" cy="14962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solidFill>
                  <a:srgbClr val="FF0000"/>
                </a:solidFill>
              </a:rPr>
              <a:t>Which is Impossible!!!</a:t>
            </a:r>
          </a:p>
          <a:p>
            <a:pPr algn="ctr"/>
            <a:r>
              <a:rPr lang="en-US" sz="2400" b="1" dirty="0" smtClean="0">
                <a:solidFill>
                  <a:srgbClr val="FF0000"/>
                </a:solidFill>
              </a:rPr>
              <a:t>According to CAP theorem:</a:t>
            </a:r>
            <a:endParaRPr lang="en-US" sz="2400" b="1" dirty="0">
              <a:solidFill>
                <a:srgbClr val="FF0000"/>
              </a:solidFill>
            </a:endParaRPr>
          </a:p>
        </p:txBody>
      </p:sp>
    </p:spTree>
    <p:extLst>
      <p:ext uri="{BB962C8B-B14F-4D97-AF65-F5344CB8AC3E}">
        <p14:creationId xmlns:p14="http://schemas.microsoft.com/office/powerpoint/2010/main" val="195662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Structure Query Language (SQL)</a:t>
            </a:r>
            <a:endParaRPr lang="en-US" dirty="0"/>
          </a:p>
        </p:txBody>
      </p:sp>
      <p:sp>
        <p:nvSpPr>
          <p:cNvPr id="3" name="Content Placeholder 2">
            <a:extLst>
              <a:ext uri="{FF2B5EF4-FFF2-40B4-BE49-F238E27FC236}">
                <a16:creationId xmlns:a16="http://schemas.microsoft.com/office/drawing/2014/main" xmlns="" id="{6176D1E1-277C-4598-90F7-384EE25C41E5}"/>
              </a:ext>
            </a:extLst>
          </p:cNvPr>
          <p:cNvSpPr>
            <a:spLocks noGrp="1"/>
          </p:cNvSpPr>
          <p:nvPr>
            <p:ph idx="1"/>
          </p:nvPr>
        </p:nvSpPr>
        <p:spPr>
          <a:xfrm>
            <a:off x="636812" y="1416236"/>
            <a:ext cx="11366766" cy="5117571"/>
          </a:xfrm>
        </p:spPr>
        <p:txBody>
          <a:bodyPr/>
          <a:lstStyle/>
          <a:p>
            <a:pPr algn="just"/>
            <a:r>
              <a:rPr lang="en-US" altLang="it-IT" sz="2400" dirty="0"/>
              <a:t>SQL is a language for querying relational databases.</a:t>
            </a:r>
            <a:endParaRPr lang="en-GB" altLang="it-IT" sz="2400" dirty="0" smtClean="0"/>
          </a:p>
          <a:p>
            <a:pPr lvl="1">
              <a:defRPr/>
            </a:pPr>
            <a:r>
              <a:rPr lang="en-US" altLang="en-US" sz="2000" dirty="0" smtClean="0"/>
              <a:t>Developed </a:t>
            </a:r>
            <a:r>
              <a:rPr lang="en-US" altLang="en-US" sz="2000" dirty="0"/>
              <a:t>at IBM San Jose Research Laboratory, early 1970’s, for System R</a:t>
            </a:r>
          </a:p>
          <a:p>
            <a:pPr lvl="1">
              <a:defRPr/>
            </a:pPr>
            <a:r>
              <a:rPr lang="en-US" altLang="en-US" sz="2000" dirty="0"/>
              <a:t>Credited to Donald D. Chamberlin and Raymond F. Boyce</a:t>
            </a:r>
          </a:p>
          <a:p>
            <a:pPr lvl="1">
              <a:defRPr/>
            </a:pPr>
            <a:r>
              <a:rPr lang="en-US" altLang="en-US" sz="2000" dirty="0"/>
              <a:t>Based on relational algebra and tuple calculus</a:t>
            </a:r>
          </a:p>
          <a:p>
            <a:pPr lvl="1">
              <a:defRPr/>
            </a:pPr>
            <a:r>
              <a:rPr lang="en-US" altLang="en-US" sz="2000" dirty="0"/>
              <a:t>Originally called SEQUEL</a:t>
            </a:r>
            <a:endParaRPr lang="en-US" altLang="en-US" sz="2000" dirty="0" smtClean="0"/>
          </a:p>
          <a:p>
            <a:pPr marL="0" indent="0">
              <a:buNone/>
              <a:defRPr/>
            </a:pPr>
            <a:endParaRPr lang="en-US" altLang="en-US" sz="1200" dirty="0" smtClean="0"/>
          </a:p>
          <a:p>
            <a:pPr>
              <a:defRPr/>
            </a:pPr>
            <a:r>
              <a:rPr lang="en-US" altLang="en-US" sz="2400" dirty="0" smtClean="0"/>
              <a:t>Language Elements: Clauses</a:t>
            </a:r>
            <a:r>
              <a:rPr lang="en-US" altLang="en-US" sz="2400" dirty="0"/>
              <a:t>, expressions, predicates, queries, statements, transactions, operators, nesting etc.</a:t>
            </a:r>
            <a:endParaRPr lang="en-US" altLang="en-US" sz="2000" dirty="0"/>
          </a:p>
        </p:txBody>
      </p:sp>
      <p:sp>
        <p:nvSpPr>
          <p:cNvPr id="4" name="Rectangle 3"/>
          <p:cNvSpPr/>
          <p:nvPr/>
        </p:nvSpPr>
        <p:spPr>
          <a:xfrm>
            <a:off x="864523" y="4680936"/>
            <a:ext cx="11039301" cy="1887696"/>
          </a:xfrm>
          <a:prstGeom prst="rect">
            <a:avLst/>
          </a:prstGeom>
        </p:spPr>
        <p:txBody>
          <a:bodyPr wrap="square">
            <a:spAutoFit/>
          </a:bodyPr>
          <a:lstStyle/>
          <a:p>
            <a:pPr>
              <a:lnSpc>
                <a:spcPts val="2000"/>
              </a:lnSpc>
              <a:tabLst>
                <a:tab pos="280988" algn="l"/>
                <a:tab pos="974725" algn="l"/>
                <a:tab pos="1717675" algn="l"/>
                <a:tab pos="2632075" algn="l"/>
                <a:tab pos="3546475" algn="l"/>
              </a:tabLst>
              <a:defRPr/>
            </a:pPr>
            <a:r>
              <a:rPr lang="en-US" altLang="en-US" dirty="0">
                <a:latin typeface="+mj-lt"/>
              </a:rPr>
              <a:t>select </a:t>
            </a:r>
            <a:r>
              <a:rPr lang="en-US" altLang="en-US" dirty="0" err="1">
                <a:latin typeface="+mj-lt"/>
              </a:rPr>
              <a:t>o_orderpriority</a:t>
            </a:r>
            <a:r>
              <a:rPr lang="en-US" altLang="en-US" dirty="0">
                <a:latin typeface="+mj-lt"/>
              </a:rPr>
              <a:t>, count(*) as </a:t>
            </a:r>
            <a:r>
              <a:rPr lang="en-US" altLang="en-US" dirty="0" err="1">
                <a:latin typeface="+mj-lt"/>
              </a:rPr>
              <a:t>order_count</a:t>
            </a:r>
            <a:endParaRPr lang="en-US" altLang="en-US" dirty="0">
              <a:latin typeface="+mj-lt"/>
            </a:endParaRPr>
          </a:p>
          <a:p>
            <a:pPr>
              <a:lnSpc>
                <a:spcPts val="2000"/>
              </a:lnSpc>
              <a:tabLst>
                <a:tab pos="280988" algn="l"/>
                <a:tab pos="974725" algn="l"/>
                <a:tab pos="1717675" algn="l"/>
                <a:tab pos="2632075" algn="l"/>
                <a:tab pos="3546475" algn="l"/>
              </a:tabLst>
              <a:defRPr/>
            </a:pPr>
            <a:r>
              <a:rPr lang="en-US" altLang="en-US" dirty="0">
                <a:latin typeface="+mj-lt"/>
              </a:rPr>
              <a:t>		from orders</a:t>
            </a:r>
          </a:p>
          <a:p>
            <a:pPr>
              <a:lnSpc>
                <a:spcPts val="2000"/>
              </a:lnSpc>
              <a:tabLst>
                <a:tab pos="280988" algn="l"/>
                <a:tab pos="974725" algn="l"/>
                <a:tab pos="1717675" algn="l"/>
                <a:tab pos="2632075" algn="l"/>
                <a:tab pos="3546475" algn="l"/>
              </a:tabLst>
              <a:defRPr/>
            </a:pPr>
            <a:r>
              <a:rPr lang="en-US" altLang="en-US" dirty="0">
                <a:latin typeface="+mj-lt"/>
              </a:rPr>
              <a:t>		where </a:t>
            </a:r>
            <a:r>
              <a:rPr lang="en-US" altLang="en-US" dirty="0" err="1">
                <a:latin typeface="+mj-lt"/>
              </a:rPr>
              <a:t>o_orderdate</a:t>
            </a:r>
            <a:r>
              <a:rPr lang="en-US" altLang="en-US" dirty="0">
                <a:latin typeface="+mj-lt"/>
              </a:rPr>
              <a:t> &gt;= date '[DATE]‘ and </a:t>
            </a:r>
            <a:r>
              <a:rPr lang="en-US" altLang="en-US" dirty="0" err="1">
                <a:latin typeface="+mj-lt"/>
              </a:rPr>
              <a:t>o_orderdate</a:t>
            </a:r>
            <a:r>
              <a:rPr lang="en-US" altLang="en-US" dirty="0">
                <a:latin typeface="+mj-lt"/>
              </a:rPr>
              <a:t> &lt; date '[DATE]' + interval '3' month</a:t>
            </a:r>
          </a:p>
          <a:p>
            <a:pPr>
              <a:lnSpc>
                <a:spcPts val="2000"/>
              </a:lnSpc>
              <a:tabLst>
                <a:tab pos="280988" algn="l"/>
                <a:tab pos="974725" algn="l"/>
                <a:tab pos="1717675" algn="l"/>
                <a:tab pos="2632075" algn="l"/>
                <a:tab pos="3546475" algn="l"/>
              </a:tabLst>
              <a:defRPr/>
            </a:pPr>
            <a:r>
              <a:rPr lang="en-US" altLang="en-US" dirty="0">
                <a:latin typeface="+mj-lt"/>
              </a:rPr>
              <a:t>			and exists (select * from </a:t>
            </a:r>
            <a:r>
              <a:rPr lang="en-US" altLang="en-US" dirty="0" err="1">
                <a:latin typeface="+mj-lt"/>
              </a:rPr>
              <a:t>lineitem</a:t>
            </a:r>
            <a:endParaRPr lang="en-US" altLang="en-US" dirty="0">
              <a:latin typeface="+mj-lt"/>
            </a:endParaRPr>
          </a:p>
          <a:p>
            <a:pPr>
              <a:lnSpc>
                <a:spcPts val="2000"/>
              </a:lnSpc>
              <a:tabLst>
                <a:tab pos="280988" algn="l"/>
                <a:tab pos="974725" algn="l"/>
                <a:tab pos="1717675" algn="l"/>
                <a:tab pos="2632075" algn="l"/>
                <a:tab pos="3546475" algn="l"/>
              </a:tabLst>
              <a:defRPr/>
            </a:pPr>
            <a:r>
              <a:rPr lang="en-US" altLang="en-US" dirty="0">
                <a:latin typeface="+mj-lt"/>
              </a:rPr>
              <a:t>				where </a:t>
            </a:r>
            <a:r>
              <a:rPr lang="en-US" altLang="en-US" dirty="0" err="1">
                <a:latin typeface="+mj-lt"/>
              </a:rPr>
              <a:t>l_orderkey</a:t>
            </a:r>
            <a:r>
              <a:rPr lang="en-US" altLang="en-US" dirty="0">
                <a:latin typeface="+mj-lt"/>
              </a:rPr>
              <a:t> = </a:t>
            </a:r>
            <a:r>
              <a:rPr lang="en-US" altLang="en-US" dirty="0" err="1">
                <a:latin typeface="+mj-lt"/>
              </a:rPr>
              <a:t>o_orderkey</a:t>
            </a:r>
            <a:r>
              <a:rPr lang="en-US" altLang="en-US" dirty="0">
                <a:latin typeface="+mj-lt"/>
              </a:rPr>
              <a:t> and </a:t>
            </a:r>
            <a:r>
              <a:rPr lang="en-US" altLang="en-US" dirty="0" err="1">
                <a:latin typeface="+mj-lt"/>
              </a:rPr>
              <a:t>l_commitdate</a:t>
            </a:r>
            <a:r>
              <a:rPr lang="en-US" altLang="en-US" dirty="0">
                <a:latin typeface="+mj-lt"/>
              </a:rPr>
              <a:t> &lt; </a:t>
            </a:r>
            <a:r>
              <a:rPr lang="en-US" altLang="en-US" dirty="0" err="1">
                <a:latin typeface="+mj-lt"/>
              </a:rPr>
              <a:t>l_receiptdate</a:t>
            </a:r>
            <a:r>
              <a:rPr lang="en-US" altLang="en-US" dirty="0">
                <a:latin typeface="+mj-lt"/>
              </a:rPr>
              <a:t>)</a:t>
            </a:r>
          </a:p>
          <a:p>
            <a:pPr>
              <a:lnSpc>
                <a:spcPts val="2000"/>
              </a:lnSpc>
              <a:tabLst>
                <a:tab pos="280988" algn="l"/>
                <a:tab pos="974725" algn="l"/>
                <a:tab pos="1717675" algn="l"/>
                <a:tab pos="2632075" algn="l"/>
                <a:tab pos="3546475" algn="l"/>
              </a:tabLst>
              <a:defRPr/>
            </a:pPr>
            <a:r>
              <a:rPr lang="en-US" altLang="en-US" dirty="0">
                <a:latin typeface="+mj-lt"/>
              </a:rPr>
              <a:t>		group by </a:t>
            </a:r>
            <a:r>
              <a:rPr lang="en-US" altLang="en-US" dirty="0" err="1">
                <a:latin typeface="+mj-lt"/>
              </a:rPr>
              <a:t>o_orderpriority</a:t>
            </a:r>
            <a:endParaRPr lang="en-US" altLang="en-US" dirty="0">
              <a:latin typeface="+mj-lt"/>
            </a:endParaRPr>
          </a:p>
          <a:p>
            <a:pPr>
              <a:lnSpc>
                <a:spcPts val="2000"/>
              </a:lnSpc>
              <a:tabLst>
                <a:tab pos="280988" algn="l"/>
                <a:tab pos="974725" algn="l"/>
                <a:tab pos="1717675" algn="l"/>
                <a:tab pos="2632075" algn="l"/>
                <a:tab pos="3546475" algn="l"/>
              </a:tabLst>
              <a:defRPr/>
            </a:pPr>
            <a:r>
              <a:rPr lang="en-US" altLang="en-US" dirty="0">
                <a:latin typeface="+mj-lt"/>
              </a:rPr>
              <a:t>		order by </a:t>
            </a:r>
            <a:r>
              <a:rPr lang="en-US" altLang="en-US" dirty="0" err="1">
                <a:latin typeface="+mj-lt"/>
              </a:rPr>
              <a:t>o_orderpriority</a:t>
            </a:r>
            <a:r>
              <a:rPr lang="en-US" altLang="en-US" dirty="0">
                <a:latin typeface="+mj-lt"/>
              </a:rPr>
              <a:t>;</a:t>
            </a:r>
            <a:endParaRPr lang="en-US" dirty="0">
              <a:latin typeface="+mj-lt"/>
            </a:endParaRPr>
          </a:p>
        </p:txBody>
      </p:sp>
    </p:spTree>
    <p:extLst>
      <p:ext uri="{BB962C8B-B14F-4D97-AF65-F5344CB8AC3E}">
        <p14:creationId xmlns:p14="http://schemas.microsoft.com/office/powerpoint/2010/main" val="7311387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The CAP Theorem</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22813"/>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600" dirty="0"/>
              <a:t>The limitations of distributed databases can be described in the so called the </a:t>
            </a:r>
            <a:r>
              <a:rPr lang="en-US" altLang="en-US" sz="2600" dirty="0">
                <a:solidFill>
                  <a:srgbClr val="FF0000"/>
                </a:solidFill>
              </a:rPr>
              <a:t>CAP </a:t>
            </a:r>
            <a:r>
              <a:rPr lang="en-US" altLang="en-US" sz="2600" dirty="0" smtClean="0">
                <a:solidFill>
                  <a:srgbClr val="FF0000"/>
                </a:solidFill>
              </a:rPr>
              <a:t>theorem </a:t>
            </a:r>
            <a:r>
              <a:rPr lang="en-US" altLang="en-US" sz="2600" dirty="0" smtClean="0"/>
              <a:t>by Prof. Eric Brewer</a:t>
            </a:r>
          </a:p>
          <a:p>
            <a:pPr lvl="1" algn="just">
              <a:defRPr/>
            </a:pPr>
            <a:r>
              <a:rPr lang="en-US" sz="2400" b="1" u="sng" dirty="0">
                <a:solidFill>
                  <a:srgbClr val="C00000"/>
                </a:solidFill>
              </a:rPr>
              <a:t>C</a:t>
            </a:r>
            <a:r>
              <a:rPr lang="en-US" sz="2400" dirty="0">
                <a:solidFill>
                  <a:srgbClr val="C00000"/>
                </a:solidFill>
              </a:rPr>
              <a:t>onsistency</a:t>
            </a:r>
            <a:r>
              <a:rPr lang="en-US" sz="2400" dirty="0"/>
              <a:t>: every node always sees the same data at any given instance (i.e., strict consistency)</a:t>
            </a:r>
            <a:r>
              <a:rPr lang="en-US" altLang="en-US" sz="2400" dirty="0" smtClean="0"/>
              <a:t> </a:t>
            </a:r>
          </a:p>
          <a:p>
            <a:pPr lvl="1" algn="just">
              <a:defRPr/>
            </a:pPr>
            <a:r>
              <a:rPr lang="en-US" sz="2400" b="1" u="sng" dirty="0">
                <a:solidFill>
                  <a:srgbClr val="C00000"/>
                </a:solidFill>
              </a:rPr>
              <a:t>A</a:t>
            </a:r>
            <a:r>
              <a:rPr lang="en-US" sz="2400" dirty="0">
                <a:solidFill>
                  <a:srgbClr val="C00000"/>
                </a:solidFill>
              </a:rPr>
              <a:t>vailability</a:t>
            </a:r>
            <a:r>
              <a:rPr lang="en-US" sz="2400" dirty="0"/>
              <a:t>: the system continues to operate, even if nodes in a cluster crash, or some hardware or software parts are down due to </a:t>
            </a:r>
            <a:r>
              <a:rPr lang="en-US" sz="2400" dirty="0" smtClean="0"/>
              <a:t>upgrades. Reads and writes always succeeds</a:t>
            </a:r>
          </a:p>
          <a:p>
            <a:pPr lvl="1" algn="just">
              <a:defRPr/>
            </a:pPr>
            <a:r>
              <a:rPr lang="en-US" sz="2400" b="1" u="sng" dirty="0">
                <a:solidFill>
                  <a:srgbClr val="C00000"/>
                </a:solidFill>
              </a:rPr>
              <a:t>P</a:t>
            </a:r>
            <a:r>
              <a:rPr lang="en-US" sz="2400" dirty="0">
                <a:solidFill>
                  <a:srgbClr val="C00000"/>
                </a:solidFill>
              </a:rPr>
              <a:t>artition Tolerance</a:t>
            </a:r>
            <a:r>
              <a:rPr lang="en-US" sz="2400" dirty="0" smtClean="0"/>
              <a:t>: </a:t>
            </a:r>
            <a:r>
              <a:rPr lang="en-US" sz="2400" dirty="0"/>
              <a:t>the system continues to operate in the presence of network partitions when network failures prevent some machines from communicating with others</a:t>
            </a:r>
            <a:endParaRPr lang="en-US" altLang="en-US" sz="2400" dirty="0"/>
          </a:p>
        </p:txBody>
      </p:sp>
      <p:sp>
        <p:nvSpPr>
          <p:cNvPr id="4" name="Rounded Rectangle 3"/>
          <p:cNvSpPr/>
          <p:nvPr/>
        </p:nvSpPr>
        <p:spPr>
          <a:xfrm>
            <a:off x="1428413" y="5680365"/>
            <a:ext cx="9278389" cy="9864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CAP theorem: any distributed database with shared data, can have </a:t>
            </a:r>
            <a:r>
              <a:rPr lang="en-US" sz="2400" i="1" u="sng" dirty="0" smtClean="0">
                <a:solidFill>
                  <a:schemeClr val="tx1"/>
                </a:solidFill>
              </a:rPr>
              <a:t>at most two</a:t>
            </a:r>
            <a:r>
              <a:rPr lang="en-US" sz="2400" dirty="0" smtClean="0">
                <a:solidFill>
                  <a:schemeClr val="tx1"/>
                </a:solidFill>
              </a:rPr>
              <a:t> of the three desirable properties, C, A or P</a:t>
            </a:r>
            <a:endParaRPr lang="en-US" sz="2400" dirty="0">
              <a:solidFill>
                <a:schemeClr val="tx1"/>
              </a:solidFill>
            </a:endParaRPr>
          </a:p>
        </p:txBody>
      </p:sp>
    </p:spTree>
    <p:extLst>
      <p:ext uri="{BB962C8B-B14F-4D97-AF65-F5344CB8AC3E}">
        <p14:creationId xmlns:p14="http://schemas.microsoft.com/office/powerpoint/2010/main" val="234433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The CAP Theorem</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22813"/>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sz="2600" dirty="0"/>
              <a:t>Let us assume two nodes on opposite sides of a </a:t>
            </a:r>
            <a:r>
              <a:rPr lang="en-US" sz="2600" dirty="0" smtClean="0"/>
              <a:t>network </a:t>
            </a:r>
            <a:r>
              <a:rPr lang="en-US" sz="2600" dirty="0"/>
              <a:t>partition</a:t>
            </a:r>
            <a:r>
              <a:rPr lang="en-US" sz="2600" dirty="0" smtClean="0"/>
              <a:t>:</a:t>
            </a:r>
          </a:p>
          <a:p>
            <a:pPr algn="just">
              <a:lnSpc>
                <a:spcPct val="90000"/>
              </a:lnSpc>
              <a:buFontTx/>
              <a:buChar char="•"/>
            </a:pPr>
            <a:endParaRPr lang="en-US" altLang="en-US" sz="2600" dirty="0">
              <a:solidFill>
                <a:srgbClr val="FF0000"/>
              </a:solidFill>
            </a:endParaRPr>
          </a:p>
          <a:p>
            <a:pPr algn="just">
              <a:lnSpc>
                <a:spcPct val="90000"/>
              </a:lnSpc>
              <a:buFontTx/>
              <a:buChar char="•"/>
            </a:pPr>
            <a:endParaRPr lang="en-US" altLang="en-US" sz="2600" dirty="0" smtClean="0">
              <a:solidFill>
                <a:srgbClr val="FF0000"/>
              </a:solidFill>
            </a:endParaRPr>
          </a:p>
          <a:p>
            <a:pPr algn="just">
              <a:lnSpc>
                <a:spcPct val="90000"/>
              </a:lnSpc>
              <a:buFontTx/>
              <a:buChar char="•"/>
            </a:pPr>
            <a:endParaRPr lang="en-US" altLang="en-US" sz="2600" dirty="0">
              <a:solidFill>
                <a:srgbClr val="FF0000"/>
              </a:solidFill>
            </a:endParaRPr>
          </a:p>
          <a:p>
            <a:pPr algn="just">
              <a:lnSpc>
                <a:spcPct val="90000"/>
              </a:lnSpc>
              <a:buFontTx/>
              <a:buChar char="•"/>
            </a:pPr>
            <a:endParaRPr lang="en-US" altLang="en-US" sz="2600" dirty="0" smtClean="0">
              <a:solidFill>
                <a:srgbClr val="FF0000"/>
              </a:solidFill>
            </a:endParaRPr>
          </a:p>
          <a:p>
            <a:pPr algn="just">
              <a:lnSpc>
                <a:spcPct val="90000"/>
              </a:lnSpc>
              <a:buFontTx/>
              <a:buChar char="•"/>
            </a:pPr>
            <a:r>
              <a:rPr lang="en-US" altLang="en-US" sz="2600" dirty="0"/>
              <a:t>Availability + Partition Tolerance forfeit Consistency</a:t>
            </a:r>
          </a:p>
          <a:p>
            <a:pPr algn="just">
              <a:lnSpc>
                <a:spcPct val="90000"/>
              </a:lnSpc>
              <a:buFontTx/>
              <a:buChar char="•"/>
            </a:pPr>
            <a:endParaRPr lang="en-US" altLang="en-US" sz="2600" dirty="0" smtClean="0"/>
          </a:p>
          <a:p>
            <a:pPr algn="just">
              <a:lnSpc>
                <a:spcPct val="90000"/>
              </a:lnSpc>
              <a:buFontTx/>
              <a:buChar char="•"/>
            </a:pPr>
            <a:r>
              <a:rPr lang="en-US" altLang="en-US" sz="2600" dirty="0" smtClean="0"/>
              <a:t>Consistency </a:t>
            </a:r>
            <a:r>
              <a:rPr lang="en-US" altLang="en-US" sz="2600" dirty="0"/>
              <a:t>+ Partition Tolerance entails that one side of the partition must act as if it is unavailable, thus </a:t>
            </a:r>
            <a:r>
              <a:rPr lang="en-US" altLang="en-US" sz="2600" dirty="0" smtClean="0"/>
              <a:t>forfeiting Availability</a:t>
            </a:r>
          </a:p>
          <a:p>
            <a:pPr algn="just">
              <a:lnSpc>
                <a:spcPct val="90000"/>
              </a:lnSpc>
              <a:buFontTx/>
              <a:buChar char="•"/>
            </a:pPr>
            <a:endParaRPr lang="en-US" altLang="en-US" sz="2600" dirty="0" smtClean="0"/>
          </a:p>
          <a:p>
            <a:pPr algn="just">
              <a:lnSpc>
                <a:spcPct val="90000"/>
              </a:lnSpc>
              <a:buFontTx/>
              <a:buChar char="•"/>
            </a:pPr>
            <a:r>
              <a:rPr lang="en-US" altLang="en-US" sz="2600" dirty="0" smtClean="0"/>
              <a:t>Consistency </a:t>
            </a:r>
            <a:r>
              <a:rPr lang="en-US" altLang="en-US" sz="2600" dirty="0"/>
              <a:t>+ Availability is only possible if there is no network partition, thereby forfeiting Partition Tolerance</a:t>
            </a:r>
            <a:endParaRPr lang="en-US" altLang="en-US" sz="2600" dirty="0" smtClean="0"/>
          </a:p>
        </p:txBody>
      </p:sp>
      <p:grpSp>
        <p:nvGrpSpPr>
          <p:cNvPr id="7" name="Group 6"/>
          <p:cNvGrpSpPr/>
          <p:nvPr/>
        </p:nvGrpSpPr>
        <p:grpSpPr>
          <a:xfrm>
            <a:off x="4229100" y="2266605"/>
            <a:ext cx="3555761" cy="1066800"/>
            <a:chOff x="2455492" y="2133600"/>
            <a:chExt cx="3555761" cy="1066800"/>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492" y="2133600"/>
              <a:ext cx="10667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4454" y="2133600"/>
              <a:ext cx="1066799"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a:xfrm>
              <a:off x="3352800" y="2667000"/>
              <a:ext cx="1752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Lightning Bolt 10"/>
            <p:cNvSpPr/>
            <p:nvPr/>
          </p:nvSpPr>
          <p:spPr>
            <a:xfrm>
              <a:off x="3886200" y="2133600"/>
              <a:ext cx="762000" cy="1066800"/>
            </a:xfrm>
            <a:prstGeom prst="lightningBol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97972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The CAP Theorem</a:t>
            </a:r>
            <a:endParaRPr lang="it-IT" altLang="it-IT"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379" y="1481743"/>
            <a:ext cx="6035126" cy="5179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47750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The CAP Theorem</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22813"/>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600" dirty="0"/>
              <a:t>A consistency model determines rules for visibility and apparent order of </a:t>
            </a:r>
            <a:r>
              <a:rPr lang="en-US" altLang="en-US" sz="2600" dirty="0" smtClean="0"/>
              <a:t>updates. For example:</a:t>
            </a:r>
          </a:p>
          <a:p>
            <a:pPr lvl="1" eaLnBrk="1" hangingPunct="1"/>
            <a:r>
              <a:rPr lang="en-US" altLang="en-US" sz="2400" dirty="0" smtClean="0"/>
              <a:t>Row </a:t>
            </a:r>
            <a:r>
              <a:rPr lang="en-US" altLang="en-US" sz="2400" dirty="0"/>
              <a:t>X is replicated on nodes M and N</a:t>
            </a:r>
          </a:p>
          <a:p>
            <a:pPr lvl="1" eaLnBrk="1" hangingPunct="1"/>
            <a:r>
              <a:rPr lang="en-US" altLang="en-US" sz="2400" dirty="0"/>
              <a:t>Client A writes row X to node N</a:t>
            </a:r>
          </a:p>
          <a:p>
            <a:pPr lvl="1" eaLnBrk="1" hangingPunct="1"/>
            <a:r>
              <a:rPr lang="en-US" altLang="en-US" sz="2400" dirty="0"/>
              <a:t>Some period of time t elapses</a:t>
            </a:r>
          </a:p>
          <a:p>
            <a:pPr lvl="1" eaLnBrk="1" hangingPunct="1"/>
            <a:r>
              <a:rPr lang="en-US" altLang="en-US" sz="2400" dirty="0"/>
              <a:t>Client B reads row X from node M</a:t>
            </a:r>
          </a:p>
          <a:p>
            <a:pPr lvl="1" eaLnBrk="1" hangingPunct="1"/>
            <a:r>
              <a:rPr lang="en-US" altLang="en-US" sz="2400" b="1" dirty="0"/>
              <a:t>Does client B see the write from client A?</a:t>
            </a:r>
          </a:p>
          <a:p>
            <a:pPr lvl="1" eaLnBrk="1" hangingPunct="1"/>
            <a:r>
              <a:rPr lang="en-US" altLang="en-US" sz="2400" dirty="0"/>
              <a:t>Consistency is a continuum with tradeoffs</a:t>
            </a:r>
          </a:p>
          <a:p>
            <a:pPr lvl="1" eaLnBrk="1" hangingPunct="1"/>
            <a:r>
              <a:rPr lang="en-US" altLang="en-US" sz="2400" b="1" dirty="0"/>
              <a:t>For NOSQL, the answer would be: “maybe”</a:t>
            </a:r>
            <a:endParaRPr lang="en-US" altLang="en-US" sz="2400" dirty="0"/>
          </a:p>
        </p:txBody>
      </p:sp>
      <p:sp>
        <p:nvSpPr>
          <p:cNvPr id="7" name="Rounded Rectangle 6"/>
          <p:cNvSpPr/>
          <p:nvPr/>
        </p:nvSpPr>
        <p:spPr>
          <a:xfrm>
            <a:off x="1428413" y="5696990"/>
            <a:ext cx="9278389" cy="986444"/>
          </a:xfrm>
          <a:prstGeom prst="round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CAP theorem states “strong consistency can’t be achieved at the same time as availability and partition-tolerance”</a:t>
            </a:r>
          </a:p>
        </p:txBody>
      </p:sp>
    </p:spTree>
    <p:extLst>
      <p:ext uri="{BB962C8B-B14F-4D97-AF65-F5344CB8AC3E}">
        <p14:creationId xmlns:p14="http://schemas.microsoft.com/office/powerpoint/2010/main" val="207451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The CAP Theorem: Why is it important?</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22813"/>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altLang="en-US" sz="2600" dirty="0"/>
              <a:t>The future of databases is distributed (Big Data Trend, etc.)</a:t>
            </a:r>
          </a:p>
          <a:p>
            <a:pPr algn="just">
              <a:lnSpc>
                <a:spcPct val="90000"/>
              </a:lnSpc>
              <a:buFontTx/>
              <a:buChar char="•"/>
            </a:pPr>
            <a:endParaRPr lang="en-US" altLang="en-US" sz="2600" dirty="0" smtClean="0"/>
          </a:p>
          <a:p>
            <a:pPr algn="just">
              <a:lnSpc>
                <a:spcPct val="90000"/>
              </a:lnSpc>
              <a:buFontTx/>
              <a:buChar char="•"/>
            </a:pPr>
            <a:r>
              <a:rPr lang="en-US" altLang="en-US" sz="2600" dirty="0" smtClean="0"/>
              <a:t>CAP </a:t>
            </a:r>
            <a:r>
              <a:rPr lang="en-US" altLang="en-US" sz="2600" dirty="0"/>
              <a:t>theorem describes the trade-offs involved in distributed systems</a:t>
            </a:r>
          </a:p>
          <a:p>
            <a:pPr algn="just">
              <a:lnSpc>
                <a:spcPct val="90000"/>
              </a:lnSpc>
              <a:buFontTx/>
              <a:buChar char="•"/>
            </a:pPr>
            <a:endParaRPr lang="en-US" altLang="en-US" sz="2600" dirty="0" smtClean="0"/>
          </a:p>
          <a:p>
            <a:pPr algn="just">
              <a:lnSpc>
                <a:spcPct val="90000"/>
              </a:lnSpc>
              <a:buFontTx/>
              <a:buChar char="•"/>
            </a:pPr>
            <a:r>
              <a:rPr lang="en-US" altLang="en-US" sz="2600" dirty="0" smtClean="0"/>
              <a:t>A </a:t>
            </a:r>
            <a:r>
              <a:rPr lang="en-US" altLang="en-US" sz="2600" dirty="0"/>
              <a:t>proper understanding of CAP theorem is essential to making decisions about the future of distributed database design</a:t>
            </a:r>
          </a:p>
          <a:p>
            <a:pPr algn="just">
              <a:lnSpc>
                <a:spcPct val="90000"/>
              </a:lnSpc>
              <a:buFontTx/>
              <a:buChar char="•"/>
            </a:pPr>
            <a:endParaRPr lang="en-US" altLang="en-US" sz="2600" dirty="0" smtClean="0"/>
          </a:p>
          <a:p>
            <a:pPr algn="just">
              <a:lnSpc>
                <a:spcPct val="90000"/>
              </a:lnSpc>
              <a:buFontTx/>
              <a:buChar char="•"/>
            </a:pPr>
            <a:r>
              <a:rPr lang="en-US" altLang="en-US" sz="2600" dirty="0" smtClean="0"/>
              <a:t>Misunderstanding </a:t>
            </a:r>
            <a:r>
              <a:rPr lang="en-US" altLang="en-US" sz="2600" dirty="0"/>
              <a:t>can lead to erroneous or inappropriate design choices</a:t>
            </a:r>
            <a:endParaRPr lang="en-US" altLang="en-US" sz="2400" dirty="0"/>
          </a:p>
        </p:txBody>
      </p:sp>
    </p:spTree>
    <p:extLst>
      <p:ext uri="{BB962C8B-B14F-4D97-AF65-F5344CB8AC3E}">
        <p14:creationId xmlns:p14="http://schemas.microsoft.com/office/powerpoint/2010/main" val="394097645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Large-Scale Databases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22813"/>
            <a:ext cx="10984756" cy="4811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sz="2600" dirty="0"/>
              <a:t>When companies such as Google and Amazon were designing large-scale databases, 24/7 Availability was a </a:t>
            </a:r>
            <a:r>
              <a:rPr lang="en-US" sz="2600" dirty="0" smtClean="0"/>
              <a:t>key</a:t>
            </a:r>
          </a:p>
          <a:p>
            <a:pPr lvl="1" algn="just">
              <a:defRPr/>
            </a:pPr>
            <a:r>
              <a:rPr lang="en-US" sz="2400" dirty="0"/>
              <a:t>A few minutes of downtime means lost revenue</a:t>
            </a:r>
            <a:endParaRPr lang="en-US" altLang="en-US" sz="2600" dirty="0" smtClean="0">
              <a:solidFill>
                <a:srgbClr val="FF0000"/>
              </a:solidFill>
            </a:endParaRPr>
          </a:p>
          <a:p>
            <a:pPr algn="just">
              <a:lnSpc>
                <a:spcPct val="90000"/>
              </a:lnSpc>
              <a:buFontTx/>
              <a:buChar char="•"/>
            </a:pPr>
            <a:endParaRPr lang="en-US" altLang="en-US" sz="2600" dirty="0" smtClean="0">
              <a:solidFill>
                <a:srgbClr val="FF0000"/>
              </a:solidFill>
            </a:endParaRPr>
          </a:p>
          <a:p>
            <a:pPr algn="just">
              <a:lnSpc>
                <a:spcPct val="90000"/>
              </a:lnSpc>
              <a:buFontTx/>
              <a:buChar char="•"/>
            </a:pPr>
            <a:r>
              <a:rPr lang="en-US" altLang="en-US" sz="2600" dirty="0"/>
              <a:t>When horizontally scaling databases to 1000s of machines, the likelihood of a node or a network failure increases tremendously</a:t>
            </a:r>
          </a:p>
          <a:p>
            <a:pPr algn="just">
              <a:lnSpc>
                <a:spcPct val="90000"/>
              </a:lnSpc>
              <a:buFontTx/>
              <a:buChar char="•"/>
            </a:pPr>
            <a:endParaRPr lang="en-US" altLang="en-US" sz="2600" dirty="0" smtClean="0"/>
          </a:p>
          <a:p>
            <a:pPr algn="just">
              <a:lnSpc>
                <a:spcPct val="90000"/>
              </a:lnSpc>
              <a:buFontTx/>
              <a:buChar char="•"/>
            </a:pPr>
            <a:r>
              <a:rPr lang="en-US" altLang="en-US" sz="2600" dirty="0"/>
              <a:t>Therefore, in order to have strong guarantees on Availability and Partition Tolerance, they had to sacrifice “strict” Consistency (implied by the CAP theorem)</a:t>
            </a:r>
            <a:endParaRPr lang="en-US" altLang="en-US" sz="2600" dirty="0" smtClean="0"/>
          </a:p>
        </p:txBody>
      </p:sp>
    </p:spTree>
    <p:extLst>
      <p:ext uri="{BB962C8B-B14F-4D97-AF65-F5344CB8AC3E}">
        <p14:creationId xmlns:p14="http://schemas.microsoft.com/office/powerpoint/2010/main" val="264950048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Trading-off Consistency</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22813"/>
            <a:ext cx="10984756" cy="1752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sz="2600" dirty="0"/>
              <a:t>Maintaining consistency should balance between the strictness of consistency versus availability/scalability</a:t>
            </a:r>
            <a:endParaRPr lang="en-US" sz="2600" dirty="0" smtClean="0"/>
          </a:p>
          <a:p>
            <a:pPr lvl="1" algn="just">
              <a:defRPr/>
            </a:pPr>
            <a:r>
              <a:rPr lang="en-US" sz="2400" dirty="0"/>
              <a:t>Good-enough consistency </a:t>
            </a:r>
            <a:r>
              <a:rPr lang="en-US" sz="2400" u="sng" dirty="0"/>
              <a:t>depends on your application</a:t>
            </a:r>
            <a:endParaRPr lang="en-US" altLang="en-US" sz="2600" u="sng" dirty="0" smtClean="0">
              <a:solidFill>
                <a:srgbClr val="FF0000"/>
              </a:solidFill>
            </a:endParaRPr>
          </a:p>
          <a:p>
            <a:pPr marL="0" indent="0" algn="just">
              <a:lnSpc>
                <a:spcPct val="90000"/>
              </a:lnSpc>
              <a:buNone/>
            </a:pPr>
            <a:endParaRPr lang="en-US" altLang="en-US" sz="2600" dirty="0" smtClean="0">
              <a:solidFill>
                <a:srgbClr val="FF0000"/>
              </a:solidFill>
            </a:endParaRPr>
          </a:p>
        </p:txBody>
      </p:sp>
      <p:grpSp>
        <p:nvGrpSpPr>
          <p:cNvPr id="4" name="Group 3"/>
          <p:cNvGrpSpPr/>
          <p:nvPr/>
        </p:nvGrpSpPr>
        <p:grpSpPr>
          <a:xfrm>
            <a:off x="1579418" y="3502156"/>
            <a:ext cx="8713132" cy="2562225"/>
            <a:chOff x="381000" y="3076575"/>
            <a:chExt cx="8382000" cy="2562225"/>
          </a:xfrm>
        </p:grpSpPr>
        <p:sp>
          <p:nvSpPr>
            <p:cNvPr id="7" name="Left-Right Arrow 6"/>
            <p:cNvSpPr/>
            <p:nvPr/>
          </p:nvSpPr>
          <p:spPr>
            <a:xfrm>
              <a:off x="914400" y="3697069"/>
              <a:ext cx="7162800" cy="951131"/>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8" name="TextBox 7"/>
            <p:cNvSpPr txBox="1"/>
            <p:nvPr/>
          </p:nvSpPr>
          <p:spPr>
            <a:xfrm>
              <a:off x="6400800" y="3175337"/>
              <a:ext cx="2286000" cy="369332"/>
            </a:xfrm>
            <a:prstGeom prst="rect">
              <a:avLst/>
            </a:prstGeom>
            <a:noFill/>
          </p:spPr>
          <p:txBody>
            <a:bodyPr wrap="square" rtlCol="0">
              <a:spAutoFit/>
            </a:bodyPr>
            <a:lstStyle/>
            <a:p>
              <a:pPr lvl="0" algn="ctr"/>
              <a:r>
                <a:rPr lang="en-US" b="1" dirty="0" smtClean="0">
                  <a:solidFill>
                    <a:srgbClr val="0000FF"/>
                  </a:solidFill>
                </a:rPr>
                <a:t>Strict Consistency</a:t>
              </a:r>
            </a:p>
          </p:txBody>
        </p:sp>
        <p:sp>
          <p:nvSpPr>
            <p:cNvPr id="9" name="Rectangle 8"/>
            <p:cNvSpPr/>
            <p:nvPr/>
          </p:nvSpPr>
          <p:spPr>
            <a:xfrm>
              <a:off x="5486400" y="4992469"/>
              <a:ext cx="3276600" cy="646331"/>
            </a:xfrm>
            <a:prstGeom prst="rect">
              <a:avLst/>
            </a:prstGeom>
          </p:spPr>
          <p:txBody>
            <a:bodyPr wrap="square">
              <a:spAutoFit/>
            </a:bodyPr>
            <a:lstStyle/>
            <a:p>
              <a:pPr marL="6350" lvl="1" indent="-6350" algn="ctr"/>
              <a:r>
                <a:rPr lang="en-US" dirty="0" smtClean="0"/>
                <a:t>Generally hard to implement, and is inefficient</a:t>
              </a:r>
              <a:endParaRPr lang="en-US" dirty="0"/>
            </a:p>
          </p:txBody>
        </p:sp>
        <p:sp>
          <p:nvSpPr>
            <p:cNvPr id="10" name="TextBox 9"/>
            <p:cNvSpPr txBox="1"/>
            <p:nvPr/>
          </p:nvSpPr>
          <p:spPr>
            <a:xfrm>
              <a:off x="381000" y="3163669"/>
              <a:ext cx="2286000" cy="369332"/>
            </a:xfrm>
            <a:prstGeom prst="rect">
              <a:avLst/>
            </a:prstGeom>
            <a:noFill/>
          </p:spPr>
          <p:txBody>
            <a:bodyPr wrap="square" rtlCol="0">
              <a:spAutoFit/>
            </a:bodyPr>
            <a:lstStyle/>
            <a:p>
              <a:pPr lvl="0" algn="ctr"/>
              <a:r>
                <a:rPr lang="en-US" b="1" dirty="0" smtClean="0">
                  <a:solidFill>
                    <a:srgbClr val="0000FF"/>
                  </a:solidFill>
                </a:rPr>
                <a:t>Loose Consistency</a:t>
              </a:r>
            </a:p>
          </p:txBody>
        </p:sp>
        <p:sp>
          <p:nvSpPr>
            <p:cNvPr id="11" name="Rectangle 10"/>
            <p:cNvSpPr/>
            <p:nvPr/>
          </p:nvSpPr>
          <p:spPr>
            <a:xfrm>
              <a:off x="609600" y="4916269"/>
              <a:ext cx="2406189" cy="646331"/>
            </a:xfrm>
            <a:prstGeom prst="rect">
              <a:avLst/>
            </a:prstGeom>
          </p:spPr>
          <p:txBody>
            <a:bodyPr wrap="square">
              <a:spAutoFit/>
            </a:bodyPr>
            <a:lstStyle/>
            <a:p>
              <a:pPr marL="117475" lvl="0" indent="-117475"/>
              <a:r>
                <a:rPr lang="en-US" dirty="0" smtClean="0"/>
                <a:t>Easier to implement, and is efficient </a:t>
              </a:r>
              <a:endParaRPr lang="en-US" dirty="0"/>
            </a:p>
          </p:txBody>
        </p:sp>
        <p:pic>
          <p:nvPicPr>
            <p:cNvPr id="12" name="Picture 2" descr="C:\Documents and Settings\dd\Local Settings\Temporary Internet Files\Content.IE5\2JSTM34V\MM900288870[1].gif"/>
            <p:cNvPicPr>
              <a:picLocks noChangeAspect="1" noChangeArrowheads="1" noCrop="1"/>
            </p:cNvPicPr>
            <p:nvPr/>
          </p:nvPicPr>
          <p:blipFill>
            <a:blip r:embed="rId2" cstate="print"/>
            <a:srcRect/>
            <a:stretch>
              <a:fillRect/>
            </a:stretch>
          </p:blipFill>
          <p:spPr bwMode="auto">
            <a:xfrm>
              <a:off x="2798712" y="3076575"/>
              <a:ext cx="619125" cy="809625"/>
            </a:xfrm>
            <a:prstGeom prst="rect">
              <a:avLst/>
            </a:prstGeom>
            <a:noFill/>
          </p:spPr>
        </p:pic>
      </p:grpSp>
    </p:spTree>
    <p:extLst>
      <p:ext uri="{BB962C8B-B14F-4D97-AF65-F5344CB8AC3E}">
        <p14:creationId xmlns:p14="http://schemas.microsoft.com/office/powerpoint/2010/main" val="30008487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The ACID properties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7" y="1522813"/>
            <a:ext cx="10984757"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sz="2600" dirty="0"/>
              <a:t>The CAP theorem proves that it is impossible to guarantee strict Consistency and Availability while being able to tolerate network </a:t>
            </a:r>
            <a:r>
              <a:rPr lang="en-US" sz="2600" dirty="0" smtClean="0"/>
              <a:t>partitions</a:t>
            </a:r>
          </a:p>
          <a:p>
            <a:pPr algn="just">
              <a:lnSpc>
                <a:spcPct val="90000"/>
              </a:lnSpc>
              <a:buFontTx/>
              <a:buChar char="•"/>
            </a:pPr>
            <a:r>
              <a:rPr lang="en-US" sz="2600" dirty="0" smtClean="0"/>
              <a:t>This </a:t>
            </a:r>
            <a:r>
              <a:rPr lang="en-US" sz="2600" dirty="0"/>
              <a:t>resulted in databases with relaxed ACID guarantees</a:t>
            </a:r>
          </a:p>
          <a:p>
            <a:pPr lvl="1" algn="just">
              <a:defRPr/>
            </a:pPr>
            <a:r>
              <a:rPr lang="it-IT" sz="2400" dirty="0">
                <a:solidFill>
                  <a:srgbClr val="FF0000"/>
                </a:solidFill>
              </a:rPr>
              <a:t>Atomicity</a:t>
            </a:r>
            <a:r>
              <a:rPr lang="it-IT" sz="2400" dirty="0"/>
              <a:t>: every transaction is executed in “all-or-nothing” </a:t>
            </a:r>
            <a:r>
              <a:rPr lang="it-IT" sz="2400" dirty="0" smtClean="0"/>
              <a:t>fashion</a:t>
            </a:r>
          </a:p>
          <a:p>
            <a:pPr lvl="1" algn="just">
              <a:defRPr/>
            </a:pPr>
            <a:r>
              <a:rPr lang="it-IT" sz="2400" dirty="0">
                <a:solidFill>
                  <a:srgbClr val="FF0000"/>
                </a:solidFill>
              </a:rPr>
              <a:t>Coherence (or consistency)</a:t>
            </a:r>
            <a:r>
              <a:rPr lang="it-IT" sz="2400" dirty="0"/>
              <a:t>: every transaction preserves the coherence with constraints on data (i.e., at the end of the transaction constraints are satisfied by data</a:t>
            </a:r>
            <a:r>
              <a:rPr lang="it-IT" sz="2400" dirty="0" smtClean="0"/>
              <a:t>)</a:t>
            </a:r>
          </a:p>
          <a:p>
            <a:pPr lvl="1" algn="just">
              <a:defRPr/>
            </a:pPr>
            <a:r>
              <a:rPr lang="it-IT" sz="2400" dirty="0">
                <a:solidFill>
                  <a:srgbClr val="FF0000"/>
                </a:solidFill>
              </a:rPr>
              <a:t>Isolation</a:t>
            </a:r>
            <a:r>
              <a:rPr lang="it-IT" sz="2400" dirty="0"/>
              <a:t>: transaction does not interfere. Every transaction is executed as it was the only one in the system (every seralization of concurrent transactions is accepted</a:t>
            </a:r>
            <a:r>
              <a:rPr lang="it-IT" sz="2400" dirty="0" smtClean="0"/>
              <a:t>)</a:t>
            </a:r>
          </a:p>
          <a:p>
            <a:pPr lvl="1" algn="just">
              <a:defRPr/>
            </a:pPr>
            <a:r>
              <a:rPr lang="it-IT" sz="2400" dirty="0">
                <a:solidFill>
                  <a:srgbClr val="FF0000"/>
                </a:solidFill>
              </a:rPr>
              <a:t>Durability</a:t>
            </a:r>
            <a:r>
              <a:rPr lang="it-IT" sz="2400" dirty="0"/>
              <a:t>: after a commit, the updates made are permanent regardless possible failures</a:t>
            </a:r>
            <a:endParaRPr lang="en-US" altLang="en-US" sz="2600" dirty="0">
              <a:solidFill>
                <a:srgbClr val="FF0000"/>
              </a:solidFill>
            </a:endParaRPr>
          </a:p>
        </p:txBody>
      </p:sp>
    </p:spTree>
    <p:extLst>
      <p:ext uri="{BB962C8B-B14F-4D97-AF65-F5344CB8AC3E}">
        <p14:creationId xmlns:p14="http://schemas.microsoft.com/office/powerpoint/2010/main" val="22300317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The BASE properties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8" y="1522813"/>
            <a:ext cx="10868378"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90000"/>
              </a:lnSpc>
              <a:buFontTx/>
              <a:buChar char="•"/>
            </a:pPr>
            <a:r>
              <a:rPr lang="en-US" sz="2600" dirty="0" smtClean="0"/>
              <a:t>With </a:t>
            </a:r>
            <a:r>
              <a:rPr lang="en-US" sz="2600" dirty="0"/>
              <a:t>relaxed ACID </a:t>
            </a:r>
            <a:r>
              <a:rPr lang="en-US" sz="2600" dirty="0" smtClean="0"/>
              <a:t>guarantees, NoSQL databases follow the BASE properties:</a:t>
            </a:r>
            <a:endParaRPr lang="en-US" sz="2600" dirty="0"/>
          </a:p>
          <a:p>
            <a:pPr lvl="1" algn="just">
              <a:defRPr/>
            </a:pPr>
            <a:r>
              <a:rPr lang="it-IT" sz="2400" b="1" u="sng" dirty="0" smtClean="0">
                <a:solidFill>
                  <a:srgbClr val="FF0000"/>
                </a:solidFill>
              </a:rPr>
              <a:t>B</a:t>
            </a:r>
            <a:r>
              <a:rPr lang="it-IT" sz="2400" dirty="0" smtClean="0">
                <a:solidFill>
                  <a:srgbClr val="FF0000"/>
                </a:solidFill>
              </a:rPr>
              <a:t>asically </a:t>
            </a:r>
            <a:r>
              <a:rPr lang="it-IT" sz="2400" b="1" u="sng" dirty="0" smtClean="0">
                <a:solidFill>
                  <a:srgbClr val="FF0000"/>
                </a:solidFill>
              </a:rPr>
              <a:t>A</a:t>
            </a:r>
            <a:r>
              <a:rPr lang="it-IT" sz="2400" dirty="0" smtClean="0">
                <a:solidFill>
                  <a:srgbClr val="FF0000"/>
                </a:solidFill>
              </a:rPr>
              <a:t>vailable</a:t>
            </a:r>
            <a:r>
              <a:rPr lang="it-IT" sz="2400" dirty="0" smtClean="0"/>
              <a:t>: </a:t>
            </a:r>
            <a:r>
              <a:rPr lang="en-US" sz="2400" dirty="0"/>
              <a:t>the system guarantees Availability</a:t>
            </a:r>
            <a:endParaRPr lang="it-IT" sz="2400" dirty="0" smtClean="0"/>
          </a:p>
          <a:p>
            <a:pPr lvl="1" algn="just">
              <a:defRPr/>
            </a:pPr>
            <a:r>
              <a:rPr lang="it-IT" sz="2400" b="1" u="sng" dirty="0" smtClean="0">
                <a:solidFill>
                  <a:srgbClr val="FF0000"/>
                </a:solidFill>
              </a:rPr>
              <a:t>S</a:t>
            </a:r>
            <a:r>
              <a:rPr lang="it-IT" sz="2400" dirty="0" smtClean="0">
                <a:solidFill>
                  <a:srgbClr val="FF0000"/>
                </a:solidFill>
              </a:rPr>
              <a:t>oft-State</a:t>
            </a:r>
            <a:r>
              <a:rPr lang="it-IT" sz="2400" dirty="0" smtClean="0"/>
              <a:t>: </a:t>
            </a:r>
            <a:r>
              <a:rPr lang="en-US" sz="2400" dirty="0"/>
              <a:t>the state of the system may change over </a:t>
            </a:r>
            <a:r>
              <a:rPr lang="en-US" sz="2400" dirty="0" smtClean="0"/>
              <a:t>time</a:t>
            </a:r>
          </a:p>
          <a:p>
            <a:pPr lvl="1">
              <a:defRPr/>
            </a:pPr>
            <a:r>
              <a:rPr lang="it-IT" sz="2400" b="1" u="sng" dirty="0" smtClean="0">
                <a:solidFill>
                  <a:srgbClr val="FF0000"/>
                </a:solidFill>
              </a:rPr>
              <a:t>E</a:t>
            </a:r>
            <a:r>
              <a:rPr lang="it-IT" sz="2400" dirty="0" smtClean="0">
                <a:solidFill>
                  <a:srgbClr val="FF0000"/>
                </a:solidFill>
              </a:rPr>
              <a:t>ventual Consistency</a:t>
            </a:r>
            <a:r>
              <a:rPr lang="it-IT" sz="2400" dirty="0" smtClean="0"/>
              <a:t>: </a:t>
            </a:r>
            <a:r>
              <a:rPr lang="en-US" sz="2400" dirty="0"/>
              <a:t>the system will </a:t>
            </a:r>
            <a:r>
              <a:rPr lang="en-US" sz="2400" i="1" dirty="0"/>
              <a:t>eventually</a:t>
            </a:r>
            <a:r>
              <a:rPr lang="en-US" sz="2400" dirty="0"/>
              <a:t> </a:t>
            </a:r>
            <a:r>
              <a:rPr lang="en-US" sz="2400" dirty="0" smtClean="0"/>
              <a:t>become </a:t>
            </a:r>
            <a:r>
              <a:rPr lang="en-US" sz="2400" dirty="0"/>
              <a:t>consistent</a:t>
            </a:r>
            <a:endParaRPr lang="en-US" altLang="en-US" sz="2600" dirty="0">
              <a:solidFill>
                <a:srgbClr val="FF0000"/>
              </a:solidFill>
            </a:endParaRPr>
          </a:p>
        </p:txBody>
      </p:sp>
    </p:spTree>
    <p:extLst>
      <p:ext uri="{BB962C8B-B14F-4D97-AF65-F5344CB8AC3E}">
        <p14:creationId xmlns:p14="http://schemas.microsoft.com/office/powerpoint/2010/main" val="156681868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Eventual Consistency</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7" y="1522813"/>
            <a:ext cx="10984757"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sz="2400" dirty="0"/>
              <a:t>A database is termed as </a:t>
            </a:r>
            <a:r>
              <a:rPr lang="en-US" sz="2400" i="1" dirty="0"/>
              <a:t>Eventually Consistent</a:t>
            </a:r>
            <a:r>
              <a:rPr lang="en-US" sz="2400" dirty="0"/>
              <a:t> if:</a:t>
            </a:r>
            <a:endParaRPr lang="en-US" sz="2600" dirty="0"/>
          </a:p>
          <a:p>
            <a:pPr lvl="1" algn="just">
              <a:defRPr/>
            </a:pPr>
            <a:r>
              <a:rPr lang="en-US" sz="2400" dirty="0"/>
              <a:t>All replicas will </a:t>
            </a:r>
            <a:r>
              <a:rPr lang="en-US" sz="2400" i="1" dirty="0"/>
              <a:t>gradually</a:t>
            </a:r>
            <a:r>
              <a:rPr lang="en-US" sz="2400" dirty="0"/>
              <a:t> become consistent in the absence of updates</a:t>
            </a:r>
            <a:endParaRPr lang="en-US" altLang="en-US" sz="2600" dirty="0">
              <a:solidFill>
                <a:srgbClr val="FF0000"/>
              </a:solidFill>
            </a:endParaRPr>
          </a:p>
        </p:txBody>
      </p:sp>
      <p:pic>
        <p:nvPicPr>
          <p:cNvPr id="4" name="Picture 2" descr="http://igcministries.org/images/WorldMap.gif"/>
          <p:cNvPicPr>
            <a:picLocks noChangeAspect="1" noChangeArrowheads="1"/>
          </p:cNvPicPr>
          <p:nvPr/>
        </p:nvPicPr>
        <p:blipFill>
          <a:blip r:embed="rId2" cstate="print">
            <a:duotone>
              <a:schemeClr val="accent3">
                <a:shade val="45000"/>
                <a:satMod val="135000"/>
              </a:schemeClr>
              <a:prstClr val="white"/>
            </a:duotone>
            <a:extLst/>
          </a:blip>
          <a:srcRect/>
          <a:stretch>
            <a:fillRect/>
          </a:stretch>
        </p:blipFill>
        <p:spPr bwMode="auto">
          <a:xfrm>
            <a:off x="2866167" y="3040181"/>
            <a:ext cx="6006209" cy="3082871"/>
          </a:xfrm>
          <a:prstGeom prst="rect">
            <a:avLst/>
          </a:prstGeom>
          <a:noFill/>
          <a:extLst/>
        </p:spPr>
      </p:pic>
      <p:grpSp>
        <p:nvGrpSpPr>
          <p:cNvPr id="7" name="Group 6"/>
          <p:cNvGrpSpPr/>
          <p:nvPr/>
        </p:nvGrpSpPr>
        <p:grpSpPr>
          <a:xfrm>
            <a:off x="3323367" y="3244515"/>
            <a:ext cx="5382267" cy="2713836"/>
            <a:chOff x="1143000" y="3674663"/>
            <a:chExt cx="5382267" cy="2713836"/>
          </a:xfrm>
        </p:grpSpPr>
        <p:sp>
          <p:nvSpPr>
            <p:cNvPr id="8" name="Can 7"/>
            <p:cNvSpPr/>
            <p:nvPr/>
          </p:nvSpPr>
          <p:spPr>
            <a:xfrm>
              <a:off x="1600200" y="4876800"/>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9" name="Can 8"/>
            <p:cNvSpPr/>
            <p:nvPr/>
          </p:nvSpPr>
          <p:spPr>
            <a:xfrm>
              <a:off x="4640304" y="5491162"/>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10" name="Can 9"/>
            <p:cNvSpPr/>
            <p:nvPr/>
          </p:nvSpPr>
          <p:spPr>
            <a:xfrm>
              <a:off x="4446254" y="4593825"/>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11" name="Can 10"/>
            <p:cNvSpPr/>
            <p:nvPr/>
          </p:nvSpPr>
          <p:spPr>
            <a:xfrm>
              <a:off x="5192310" y="3732860"/>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12" name="Can 11"/>
            <p:cNvSpPr/>
            <p:nvPr/>
          </p:nvSpPr>
          <p:spPr>
            <a:xfrm>
              <a:off x="2794305" y="3674663"/>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13" name="Can 12"/>
            <p:cNvSpPr/>
            <p:nvPr/>
          </p:nvSpPr>
          <p:spPr>
            <a:xfrm>
              <a:off x="1143000" y="3769183"/>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grpSp>
      <p:sp>
        <p:nvSpPr>
          <p:cNvPr id="14" name="TextBox 13"/>
          <p:cNvSpPr txBox="1"/>
          <p:nvPr/>
        </p:nvSpPr>
        <p:spPr>
          <a:xfrm>
            <a:off x="6935146" y="5465053"/>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cxnSp>
        <p:nvCxnSpPr>
          <p:cNvPr id="15" name="Straight Connector 14"/>
          <p:cNvCxnSpPr>
            <a:stCxn id="14" idx="3"/>
            <a:endCxn id="32" idx="1"/>
          </p:cNvCxnSpPr>
          <p:nvPr/>
        </p:nvCxnSpPr>
        <p:spPr>
          <a:xfrm flipV="1">
            <a:off x="8039155" y="5418648"/>
            <a:ext cx="388914" cy="184905"/>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8591159" y="4446652"/>
            <a:ext cx="2032505" cy="464962"/>
          </a:xfrm>
          <a:prstGeom prst="rect">
            <a:avLst/>
          </a:prstGeom>
          <a:solidFill>
            <a:schemeClr val="accent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smtClean="0"/>
              <a:t>Event: Update Webpage-A</a:t>
            </a:r>
            <a:endParaRPr lang="en-US" sz="1200" dirty="0"/>
          </a:p>
        </p:txBody>
      </p:sp>
      <p:pic>
        <p:nvPicPr>
          <p:cNvPr id="17" name="Picture 4" descr="C:\Users\vkolar\AppData\Local\Microsoft\Windows\Temporary Internet Files\Content.IE5\E2H73JIM\MC90044203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8289" y="3337638"/>
            <a:ext cx="709463" cy="8842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Users\vkolar\AppData\Local\Microsoft\Windows\Temporary Internet Files\Content.IE5\E2H73JIM\MC90044203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574" y="5180851"/>
            <a:ext cx="709463" cy="8842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6741094" y="4596715"/>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20" name="TextBox 19"/>
          <p:cNvSpPr txBox="1"/>
          <p:nvPr/>
        </p:nvSpPr>
        <p:spPr>
          <a:xfrm>
            <a:off x="7487150" y="3693183"/>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21" name="TextBox 20"/>
          <p:cNvSpPr txBox="1"/>
          <p:nvPr/>
        </p:nvSpPr>
        <p:spPr>
          <a:xfrm>
            <a:off x="5113524" y="3612880"/>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22" name="TextBox 21"/>
          <p:cNvSpPr txBox="1"/>
          <p:nvPr/>
        </p:nvSpPr>
        <p:spPr>
          <a:xfrm>
            <a:off x="3437840" y="3714006"/>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23" name="TextBox 22"/>
          <p:cNvSpPr txBox="1"/>
          <p:nvPr/>
        </p:nvSpPr>
        <p:spPr>
          <a:xfrm>
            <a:off x="3895040" y="4873714"/>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cxnSp>
        <p:nvCxnSpPr>
          <p:cNvPr id="24" name="Straight Connector 23"/>
          <p:cNvCxnSpPr>
            <a:stCxn id="17" idx="3"/>
            <a:endCxn id="22" idx="1"/>
          </p:cNvCxnSpPr>
          <p:nvPr/>
        </p:nvCxnSpPr>
        <p:spPr>
          <a:xfrm>
            <a:off x="2857752" y="3779757"/>
            <a:ext cx="580088" cy="7274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8" idx="3"/>
            <a:endCxn id="23" idx="1"/>
          </p:cNvCxnSpPr>
          <p:nvPr/>
        </p:nvCxnSpPr>
        <p:spPr>
          <a:xfrm flipV="1">
            <a:off x="2761037" y="5012214"/>
            <a:ext cx="1134003" cy="61075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29549" y="5465053"/>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27" name="TextBox 26"/>
          <p:cNvSpPr txBox="1"/>
          <p:nvPr/>
        </p:nvSpPr>
        <p:spPr>
          <a:xfrm>
            <a:off x="6739940" y="4599052"/>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28" name="TextBox 27"/>
          <p:cNvSpPr txBox="1"/>
          <p:nvPr/>
        </p:nvSpPr>
        <p:spPr>
          <a:xfrm>
            <a:off x="7490923" y="3695669"/>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29" name="TextBox 28"/>
          <p:cNvSpPr txBox="1"/>
          <p:nvPr/>
        </p:nvSpPr>
        <p:spPr>
          <a:xfrm>
            <a:off x="5117706" y="3608452"/>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30" name="TextBox 29"/>
          <p:cNvSpPr txBox="1"/>
          <p:nvPr/>
        </p:nvSpPr>
        <p:spPr>
          <a:xfrm>
            <a:off x="3424349" y="3717703"/>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31" name="TextBox 30"/>
          <p:cNvSpPr txBox="1"/>
          <p:nvPr/>
        </p:nvSpPr>
        <p:spPr>
          <a:xfrm>
            <a:off x="3881549" y="4871720"/>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pic>
        <p:nvPicPr>
          <p:cNvPr id="32"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8428069" y="4980052"/>
            <a:ext cx="787480" cy="877192"/>
          </a:xfrm>
          <a:prstGeom prst="rect">
            <a:avLst/>
          </a:prstGeom>
          <a:noFill/>
          <a:ln w="9525">
            <a:noFill/>
            <a:miter lim="800000"/>
            <a:headEnd/>
            <a:tailEnd/>
          </a:ln>
        </p:spPr>
      </p:pic>
      <p:sp>
        <p:nvSpPr>
          <p:cNvPr id="35" name="Content Placeholder 2"/>
          <p:cNvSpPr>
            <a:spLocks noGrp="1"/>
          </p:cNvSpPr>
          <p:nvPr>
            <p:ph idx="1"/>
          </p:nvPr>
        </p:nvSpPr>
        <p:spPr>
          <a:xfrm>
            <a:off x="9215549" y="3518630"/>
            <a:ext cx="2530237" cy="1910542"/>
          </a:xfrm>
        </p:spPr>
        <p:txBody>
          <a:bodyPr/>
          <a:lstStyle/>
          <a:p>
            <a:r>
              <a:rPr lang="en-US" sz="1200" dirty="0"/>
              <a:t>Example:</a:t>
            </a:r>
          </a:p>
          <a:p>
            <a:pPr lvl="1"/>
            <a:r>
              <a:rPr lang="en-US" sz="1200" dirty="0"/>
              <a:t>Web Caching</a:t>
            </a:r>
          </a:p>
          <a:p>
            <a:pPr lvl="1"/>
            <a:r>
              <a:rPr lang="en-US" sz="1200" dirty="0" smtClean="0"/>
              <a:t>DNS</a:t>
            </a:r>
          </a:p>
          <a:p>
            <a:pPr lvl="1"/>
            <a:endParaRPr lang="en-US" sz="1200" dirty="0"/>
          </a:p>
          <a:p>
            <a:pPr lvl="1"/>
            <a:endParaRPr lang="en-US" sz="1200" dirty="0" smtClean="0"/>
          </a:p>
          <a:p>
            <a:pPr lvl="1"/>
            <a:endParaRPr lang="en-US" sz="1200" dirty="0"/>
          </a:p>
          <a:p>
            <a:pPr lvl="1"/>
            <a:endParaRPr lang="en-US" sz="1200" dirty="0"/>
          </a:p>
          <a:p>
            <a:r>
              <a:rPr lang="en-US" sz="1200" dirty="0"/>
              <a:t>Trait:</a:t>
            </a:r>
          </a:p>
          <a:p>
            <a:pPr lvl="1"/>
            <a:r>
              <a:rPr lang="en-US" sz="1200" dirty="0"/>
              <a:t>Optimistic</a:t>
            </a:r>
          </a:p>
          <a:p>
            <a:pPr lvl="1"/>
            <a:r>
              <a:rPr lang="en-US" sz="1200" dirty="0"/>
              <a:t>Expiration/Time-to-live</a:t>
            </a:r>
          </a:p>
          <a:p>
            <a:pPr lvl="1"/>
            <a:r>
              <a:rPr lang="en-US" sz="1200" dirty="0"/>
              <a:t>Conflict resolution</a:t>
            </a:r>
          </a:p>
        </p:txBody>
      </p:sp>
    </p:spTree>
    <p:extLst>
      <p:ext uri="{BB962C8B-B14F-4D97-AF65-F5344CB8AC3E}">
        <p14:creationId xmlns:p14="http://schemas.microsoft.com/office/powerpoint/2010/main" val="10328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000"/>
                                        <p:tgtEl>
                                          <p:spTgt spid="27"/>
                                        </p:tgtEl>
                                      </p:cBhvr>
                                    </p:animEffect>
                                    <p:anim calcmode="lin" valueType="num">
                                      <p:cBhvr>
                                        <p:cTn id="18" dur="2000" fill="hold"/>
                                        <p:tgtEl>
                                          <p:spTgt spid="27"/>
                                        </p:tgtEl>
                                        <p:attrNameLst>
                                          <p:attrName>ppt_x</p:attrName>
                                        </p:attrNameLst>
                                      </p:cBhvr>
                                      <p:tavLst>
                                        <p:tav tm="0">
                                          <p:val>
                                            <p:strVal val="#ppt_x"/>
                                          </p:val>
                                        </p:tav>
                                        <p:tav tm="100000">
                                          <p:val>
                                            <p:strVal val="#ppt_x"/>
                                          </p:val>
                                        </p:tav>
                                      </p:tavLst>
                                    </p:anim>
                                    <p:anim calcmode="lin" valueType="num">
                                      <p:cBhvr>
                                        <p:cTn id="19" dur="2000" fill="hold"/>
                                        <p:tgtEl>
                                          <p:spTgt spid="27"/>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2000"/>
                                        <p:tgtEl>
                                          <p:spTgt spid="28"/>
                                        </p:tgtEl>
                                      </p:cBhvr>
                                    </p:animEffect>
                                    <p:anim calcmode="lin" valueType="num">
                                      <p:cBhvr>
                                        <p:cTn id="24" dur="2000" fill="hold"/>
                                        <p:tgtEl>
                                          <p:spTgt spid="28"/>
                                        </p:tgtEl>
                                        <p:attrNameLst>
                                          <p:attrName>ppt_x</p:attrName>
                                        </p:attrNameLst>
                                      </p:cBhvr>
                                      <p:tavLst>
                                        <p:tav tm="0">
                                          <p:val>
                                            <p:strVal val="#ppt_x"/>
                                          </p:val>
                                        </p:tav>
                                        <p:tav tm="100000">
                                          <p:val>
                                            <p:strVal val="#ppt_x"/>
                                          </p:val>
                                        </p:tav>
                                      </p:tavLst>
                                    </p:anim>
                                    <p:anim calcmode="lin" valueType="num">
                                      <p:cBhvr>
                                        <p:cTn id="25" dur="2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2000"/>
                                        <p:tgtEl>
                                          <p:spTgt spid="29"/>
                                        </p:tgtEl>
                                      </p:cBhvr>
                                    </p:animEffect>
                                    <p:anim calcmode="lin" valueType="num">
                                      <p:cBhvr>
                                        <p:cTn id="35" dur="2000" fill="hold"/>
                                        <p:tgtEl>
                                          <p:spTgt spid="29"/>
                                        </p:tgtEl>
                                        <p:attrNameLst>
                                          <p:attrName>ppt_x</p:attrName>
                                        </p:attrNameLst>
                                      </p:cBhvr>
                                      <p:tavLst>
                                        <p:tav tm="0">
                                          <p:val>
                                            <p:strVal val="#ppt_x"/>
                                          </p:val>
                                        </p:tav>
                                        <p:tav tm="100000">
                                          <p:val>
                                            <p:strVal val="#ppt_x"/>
                                          </p:val>
                                        </p:tav>
                                      </p:tavLst>
                                    </p:anim>
                                    <p:anim calcmode="lin" valueType="num">
                                      <p:cBhvr>
                                        <p:cTn id="36" dur="2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2000"/>
                                        <p:tgtEl>
                                          <p:spTgt spid="30"/>
                                        </p:tgtEl>
                                      </p:cBhvr>
                                    </p:animEffect>
                                    <p:anim calcmode="lin" valueType="num">
                                      <p:cBhvr>
                                        <p:cTn id="42" dur="2000" fill="hold"/>
                                        <p:tgtEl>
                                          <p:spTgt spid="30"/>
                                        </p:tgtEl>
                                        <p:attrNameLst>
                                          <p:attrName>ppt_x</p:attrName>
                                        </p:attrNameLst>
                                      </p:cBhvr>
                                      <p:tavLst>
                                        <p:tav tm="0">
                                          <p:val>
                                            <p:strVal val="#ppt_x"/>
                                          </p:val>
                                        </p:tav>
                                        <p:tav tm="100000">
                                          <p:val>
                                            <p:strVal val="#ppt_x"/>
                                          </p:val>
                                        </p:tav>
                                      </p:tavLst>
                                    </p:anim>
                                    <p:anim calcmode="lin" valueType="num">
                                      <p:cBhvr>
                                        <p:cTn id="43" dur="2000" fill="hold"/>
                                        <p:tgtEl>
                                          <p:spTgt spid="3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2000"/>
                                        <p:tgtEl>
                                          <p:spTgt spid="31"/>
                                        </p:tgtEl>
                                      </p:cBhvr>
                                    </p:animEffect>
                                    <p:anim calcmode="lin" valueType="num">
                                      <p:cBhvr>
                                        <p:cTn id="47" dur="2000" fill="hold"/>
                                        <p:tgtEl>
                                          <p:spTgt spid="31"/>
                                        </p:tgtEl>
                                        <p:attrNameLst>
                                          <p:attrName>ppt_x</p:attrName>
                                        </p:attrNameLst>
                                      </p:cBhvr>
                                      <p:tavLst>
                                        <p:tav tm="0">
                                          <p:val>
                                            <p:strVal val="#ppt_x"/>
                                          </p:val>
                                        </p:tav>
                                        <p:tav tm="100000">
                                          <p:val>
                                            <p:strVal val="#ppt_x"/>
                                          </p:val>
                                        </p:tav>
                                      </p:tavLst>
                                    </p:anim>
                                    <p:anim calcmode="lin" valueType="num">
                                      <p:cBhvr>
                                        <p:cTn id="48" dur="2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txEl>
                                              <p:pRg st="0" end="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xEl>
                                              <p:pRg st="7" end="7"/>
                                            </p:txEl>
                                          </p:spTgt>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xEl>
                                              <p:pRg st="8" end="8"/>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xEl>
                                              <p:pRg st="9" end="9"/>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6" grpId="0" animBg="1"/>
      <p:bldP spid="27" grpId="0" animBg="1"/>
      <p:bldP spid="28" grpId="0" animBg="1"/>
      <p:bldP spid="29" grpId="0" animBg="1"/>
      <p:bldP spid="30" grpId="0" animBg="1"/>
      <p:bldP spid="31" grpId="0" animBg="1"/>
      <p:bldP spid="3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EBCF73-1106-4630-801E-E5CD6B780536}"/>
              </a:ext>
            </a:extLst>
          </p:cNvPr>
          <p:cNvSpPr>
            <a:spLocks noGrp="1"/>
          </p:cNvSpPr>
          <p:nvPr>
            <p:ph type="title"/>
          </p:nvPr>
        </p:nvSpPr>
        <p:spPr>
          <a:xfrm>
            <a:off x="1727200" y="304800"/>
            <a:ext cx="9550400" cy="1143000"/>
          </a:xfrm>
        </p:spPr>
        <p:txBody>
          <a:bodyPr/>
          <a:lstStyle/>
          <a:p>
            <a:r>
              <a:rPr lang="it-IT" altLang="it-IT" dirty="0" smtClean="0"/>
              <a:t>Structure Query Language Databases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256" y="1896339"/>
            <a:ext cx="9941775" cy="3939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93648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Eventual Consistency: A Main Challenge</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7" y="1522813"/>
            <a:ext cx="10984757"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lnSpc>
                <a:spcPct val="90000"/>
              </a:lnSpc>
              <a:buFontTx/>
              <a:buChar char="•"/>
            </a:pPr>
            <a:r>
              <a:rPr lang="en-US" sz="2400" dirty="0"/>
              <a:t>But, what if the client accesses the data from different replicas?</a:t>
            </a:r>
            <a:endParaRPr lang="en-US" altLang="en-US" sz="2600" dirty="0">
              <a:solidFill>
                <a:srgbClr val="FF0000"/>
              </a:solidFill>
            </a:endParaRPr>
          </a:p>
        </p:txBody>
      </p:sp>
      <p:pic>
        <p:nvPicPr>
          <p:cNvPr id="33" name="Picture 2" descr="http://igcministries.org/images/WorldMap.gif"/>
          <p:cNvPicPr>
            <a:picLocks noChangeAspect="1" noChangeArrowheads="1"/>
          </p:cNvPicPr>
          <p:nvPr/>
        </p:nvPicPr>
        <p:blipFill>
          <a:blip r:embed="rId2" cstate="print">
            <a:duotone>
              <a:schemeClr val="accent3">
                <a:shade val="45000"/>
                <a:satMod val="135000"/>
              </a:schemeClr>
              <a:prstClr val="white"/>
            </a:duotone>
            <a:extLst/>
          </a:blip>
          <a:srcRect/>
          <a:stretch>
            <a:fillRect/>
          </a:stretch>
        </p:blipFill>
        <p:spPr bwMode="auto">
          <a:xfrm>
            <a:off x="2869270" y="3035985"/>
            <a:ext cx="6006209" cy="3082871"/>
          </a:xfrm>
          <a:prstGeom prst="rect">
            <a:avLst/>
          </a:prstGeom>
          <a:noFill/>
          <a:extLst/>
        </p:spPr>
      </p:pic>
      <p:grpSp>
        <p:nvGrpSpPr>
          <p:cNvPr id="34" name="Group 33"/>
          <p:cNvGrpSpPr/>
          <p:nvPr/>
        </p:nvGrpSpPr>
        <p:grpSpPr>
          <a:xfrm>
            <a:off x="3326470" y="3240319"/>
            <a:ext cx="5382267" cy="2713836"/>
            <a:chOff x="1143000" y="3674663"/>
            <a:chExt cx="5382267" cy="2713836"/>
          </a:xfrm>
        </p:grpSpPr>
        <p:sp>
          <p:nvSpPr>
            <p:cNvPr id="35" name="Can 34"/>
            <p:cNvSpPr/>
            <p:nvPr/>
          </p:nvSpPr>
          <p:spPr>
            <a:xfrm>
              <a:off x="1600200" y="4876800"/>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36" name="Can 35"/>
            <p:cNvSpPr/>
            <p:nvPr/>
          </p:nvSpPr>
          <p:spPr>
            <a:xfrm>
              <a:off x="4640304" y="5491162"/>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37" name="Can 36"/>
            <p:cNvSpPr/>
            <p:nvPr/>
          </p:nvSpPr>
          <p:spPr>
            <a:xfrm>
              <a:off x="4446254" y="4593825"/>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38" name="Can 37"/>
            <p:cNvSpPr/>
            <p:nvPr/>
          </p:nvSpPr>
          <p:spPr>
            <a:xfrm>
              <a:off x="5192310" y="3732860"/>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39" name="Can 38"/>
            <p:cNvSpPr/>
            <p:nvPr/>
          </p:nvSpPr>
          <p:spPr>
            <a:xfrm>
              <a:off x="2794305" y="3674663"/>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sp>
          <p:nvSpPr>
            <p:cNvPr id="40" name="Can 39"/>
            <p:cNvSpPr/>
            <p:nvPr/>
          </p:nvSpPr>
          <p:spPr>
            <a:xfrm>
              <a:off x="1143000" y="3769183"/>
              <a:ext cx="1332957" cy="897337"/>
            </a:xfrm>
            <a:prstGeom prst="can">
              <a:avLst/>
            </a:prstGeom>
            <a:solidFill>
              <a:schemeClr val="bg2">
                <a:lumMod val="60000"/>
                <a:lumOff val="40000"/>
              </a:schemeClr>
            </a:solidFill>
            <a:effectLst>
              <a:outerShdw blurRad="50800" dist="38100" algn="l"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p>
          </p:txBody>
        </p:sp>
      </p:grpSp>
      <p:sp>
        <p:nvSpPr>
          <p:cNvPr id="41" name="TextBox 40"/>
          <p:cNvSpPr txBox="1"/>
          <p:nvPr/>
        </p:nvSpPr>
        <p:spPr>
          <a:xfrm>
            <a:off x="6938249" y="5460857"/>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cxnSp>
        <p:nvCxnSpPr>
          <p:cNvPr id="42" name="Straight Connector 41"/>
          <p:cNvCxnSpPr>
            <a:stCxn id="41" idx="3"/>
            <a:endCxn id="60" idx="1"/>
          </p:cNvCxnSpPr>
          <p:nvPr/>
        </p:nvCxnSpPr>
        <p:spPr>
          <a:xfrm flipV="1">
            <a:off x="8042258" y="5414452"/>
            <a:ext cx="388914" cy="184905"/>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598035" y="4442456"/>
            <a:ext cx="2075507" cy="464962"/>
          </a:xfrm>
          <a:prstGeom prst="rect">
            <a:avLst/>
          </a:prstGeom>
          <a:solidFill>
            <a:schemeClr val="accent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smtClean="0"/>
              <a:t>Event: Update Webpage-A</a:t>
            </a:r>
            <a:endParaRPr lang="en-US" sz="1200" dirty="0"/>
          </a:p>
        </p:txBody>
      </p:sp>
      <p:pic>
        <p:nvPicPr>
          <p:cNvPr id="44" name="Picture 4" descr="C:\Users\vkolar\AppData\Local\Microsoft\Windows\Temporary Internet Files\Content.IE5\E2H73JIM\MC90044203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1392" y="3333442"/>
            <a:ext cx="709463" cy="88423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C:\Users\vkolar\AppData\Local\Microsoft\Windows\Temporary Internet Files\Content.IE5\E2H73JIM\MC900442038[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4677" y="5176655"/>
            <a:ext cx="709463" cy="884237"/>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6744197" y="4592519"/>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47" name="TextBox 46"/>
          <p:cNvSpPr txBox="1"/>
          <p:nvPr/>
        </p:nvSpPr>
        <p:spPr>
          <a:xfrm>
            <a:off x="7490253" y="3688987"/>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48" name="TextBox 47"/>
          <p:cNvSpPr txBox="1"/>
          <p:nvPr/>
        </p:nvSpPr>
        <p:spPr>
          <a:xfrm>
            <a:off x="5116627" y="3608684"/>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49" name="TextBox 48"/>
          <p:cNvSpPr txBox="1"/>
          <p:nvPr/>
        </p:nvSpPr>
        <p:spPr>
          <a:xfrm>
            <a:off x="3440943" y="3709810"/>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50" name="TextBox 49"/>
          <p:cNvSpPr txBox="1"/>
          <p:nvPr/>
        </p:nvSpPr>
        <p:spPr>
          <a:xfrm>
            <a:off x="3898143" y="4869518"/>
            <a:ext cx="1104009" cy="276999"/>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cxnSp>
        <p:nvCxnSpPr>
          <p:cNvPr id="51" name="Straight Connector 50"/>
          <p:cNvCxnSpPr>
            <a:stCxn id="44" idx="3"/>
            <a:endCxn id="49" idx="1"/>
          </p:cNvCxnSpPr>
          <p:nvPr/>
        </p:nvCxnSpPr>
        <p:spPr>
          <a:xfrm>
            <a:off x="2860855" y="3775561"/>
            <a:ext cx="580088" cy="72749"/>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5" idx="3"/>
            <a:endCxn id="50" idx="1"/>
          </p:cNvCxnSpPr>
          <p:nvPr/>
        </p:nvCxnSpPr>
        <p:spPr>
          <a:xfrm flipV="1">
            <a:off x="2764140" y="5008018"/>
            <a:ext cx="1134003" cy="610756"/>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932652" y="5460857"/>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54" name="TextBox 53"/>
          <p:cNvSpPr txBox="1"/>
          <p:nvPr/>
        </p:nvSpPr>
        <p:spPr>
          <a:xfrm>
            <a:off x="6743043" y="4594856"/>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55" name="TextBox 54"/>
          <p:cNvSpPr txBox="1"/>
          <p:nvPr/>
        </p:nvSpPr>
        <p:spPr>
          <a:xfrm>
            <a:off x="7494026" y="3691473"/>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56" name="TextBox 55"/>
          <p:cNvSpPr txBox="1"/>
          <p:nvPr/>
        </p:nvSpPr>
        <p:spPr>
          <a:xfrm>
            <a:off x="5120809" y="3604256"/>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57" name="TextBox 56"/>
          <p:cNvSpPr txBox="1"/>
          <p:nvPr/>
        </p:nvSpPr>
        <p:spPr>
          <a:xfrm>
            <a:off x="3427452" y="3713507"/>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sp>
        <p:nvSpPr>
          <p:cNvPr id="58" name="TextBox 57"/>
          <p:cNvSpPr txBox="1"/>
          <p:nvPr/>
        </p:nvSpPr>
        <p:spPr>
          <a:xfrm>
            <a:off x="3884652" y="4867524"/>
            <a:ext cx="1104009" cy="276999"/>
          </a:xfrm>
          <a:prstGeom prst="rect">
            <a:avLst/>
          </a:prstGeom>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t>Webpage-A</a:t>
            </a:r>
            <a:endParaRPr lang="en-US" sz="1200" dirty="0"/>
          </a:p>
        </p:txBody>
      </p:sp>
      <p:cxnSp>
        <p:nvCxnSpPr>
          <p:cNvPr id="59" name="Straight Connector 58"/>
          <p:cNvCxnSpPr>
            <a:endCxn id="56" idx="2"/>
          </p:cNvCxnSpPr>
          <p:nvPr/>
        </p:nvCxnSpPr>
        <p:spPr>
          <a:xfrm flipV="1">
            <a:off x="5644253" y="3881255"/>
            <a:ext cx="28561" cy="336424"/>
          </a:xfrm>
          <a:prstGeom prst="line">
            <a:avLst/>
          </a:prstGeom>
          <a:ln w="28575">
            <a:solidFill>
              <a:schemeClr val="tx1"/>
            </a:solidFill>
            <a:prstDash val="sysDot"/>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60" name="Picture 2" descr="C:\Users\vkolar\AppData\Local\Microsoft\Windows\Temporary Internet Files\Content.IE5\E2H73JIM\MC900322405[1].wmf"/>
          <p:cNvPicPr>
            <a:picLocks noChangeAspect="1" noChangeArrowheads="1"/>
          </p:cNvPicPr>
          <p:nvPr/>
        </p:nvPicPr>
        <p:blipFill>
          <a:blip r:embed="rId4" cstate="print"/>
          <a:srcRect/>
          <a:stretch>
            <a:fillRect/>
          </a:stretch>
        </p:blipFill>
        <p:spPr bwMode="auto">
          <a:xfrm>
            <a:off x="8431172" y="4975856"/>
            <a:ext cx="787480" cy="877192"/>
          </a:xfrm>
          <a:prstGeom prst="rect">
            <a:avLst/>
          </a:prstGeom>
          <a:noFill/>
          <a:ln w="9525">
            <a:noFill/>
            <a:miter lim="800000"/>
            <a:headEnd/>
            <a:tailEnd/>
          </a:ln>
        </p:spPr>
      </p:pic>
      <p:cxnSp>
        <p:nvCxnSpPr>
          <p:cNvPr id="61" name="Straight Connector 60"/>
          <p:cNvCxnSpPr>
            <a:endCxn id="56" idx="2"/>
          </p:cNvCxnSpPr>
          <p:nvPr/>
        </p:nvCxnSpPr>
        <p:spPr>
          <a:xfrm flipV="1">
            <a:off x="5644253" y="3881255"/>
            <a:ext cx="28561" cy="314598"/>
          </a:xfrm>
          <a:prstGeom prst="line">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Rounded Rectangle 61"/>
          <p:cNvSpPr/>
          <p:nvPr/>
        </p:nvSpPr>
        <p:spPr>
          <a:xfrm>
            <a:off x="2095528" y="2229651"/>
            <a:ext cx="7154572" cy="6096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bg1"/>
                </a:solidFill>
              </a:rPr>
              <a:t>Protocols like Read Your Own Writes (RYOW) can be applied!</a:t>
            </a:r>
            <a:endParaRPr lang="en-US" sz="2000" dirty="0">
              <a:solidFill>
                <a:schemeClr val="bg1"/>
              </a:solidFill>
            </a:endParaRPr>
          </a:p>
        </p:txBody>
      </p:sp>
    </p:spTree>
    <p:extLst>
      <p:ext uri="{BB962C8B-B14F-4D97-AF65-F5344CB8AC3E}">
        <p14:creationId xmlns:p14="http://schemas.microsoft.com/office/powerpoint/2010/main" val="186472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2000"/>
                                        <p:tgtEl>
                                          <p:spTgt spid="54"/>
                                        </p:tgtEl>
                                      </p:cBhvr>
                                    </p:animEffect>
                                    <p:anim calcmode="lin" valueType="num">
                                      <p:cBhvr>
                                        <p:cTn id="18" dur="2000" fill="hold"/>
                                        <p:tgtEl>
                                          <p:spTgt spid="54"/>
                                        </p:tgtEl>
                                        <p:attrNameLst>
                                          <p:attrName>ppt_x</p:attrName>
                                        </p:attrNameLst>
                                      </p:cBhvr>
                                      <p:tavLst>
                                        <p:tav tm="0">
                                          <p:val>
                                            <p:strVal val="#ppt_x"/>
                                          </p:val>
                                        </p:tav>
                                        <p:tav tm="100000">
                                          <p:val>
                                            <p:strVal val="#ppt_x"/>
                                          </p:val>
                                        </p:tav>
                                      </p:tavLst>
                                    </p:anim>
                                    <p:anim calcmode="lin" valueType="num">
                                      <p:cBhvr>
                                        <p:cTn id="19" dur="2000" fill="hold"/>
                                        <p:tgtEl>
                                          <p:spTgt spid="54"/>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2000"/>
                                        <p:tgtEl>
                                          <p:spTgt spid="55"/>
                                        </p:tgtEl>
                                      </p:cBhvr>
                                    </p:animEffect>
                                    <p:anim calcmode="lin" valueType="num">
                                      <p:cBhvr>
                                        <p:cTn id="24" dur="2000" fill="hold"/>
                                        <p:tgtEl>
                                          <p:spTgt spid="55"/>
                                        </p:tgtEl>
                                        <p:attrNameLst>
                                          <p:attrName>ppt_x</p:attrName>
                                        </p:attrNameLst>
                                      </p:cBhvr>
                                      <p:tavLst>
                                        <p:tav tm="0">
                                          <p:val>
                                            <p:strVal val="#ppt_x"/>
                                          </p:val>
                                        </p:tav>
                                        <p:tav tm="100000">
                                          <p:val>
                                            <p:strVal val="#ppt_x"/>
                                          </p:val>
                                        </p:tav>
                                      </p:tavLst>
                                    </p:anim>
                                    <p:anim calcmode="lin" valueType="num">
                                      <p:cBhvr>
                                        <p:cTn id="25" dur="2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42"/>
                                        </p:tgtEl>
                                        <p:attrNameLst>
                                          <p:attrName>style.visibility</p:attrName>
                                        </p:attrNameLst>
                                      </p:cBhvr>
                                      <p:to>
                                        <p:strVal val="hidden"/>
                                      </p:to>
                                    </p:set>
                                  </p:childTnLst>
                                </p:cTn>
                              </p:par>
                              <p:par>
                                <p:cTn id="30" presetID="42" presetClass="path" presetSubtype="0" accel="50000" decel="50000" fill="hold" nodeType="withEffect">
                                  <p:stCondLst>
                                    <p:cond delay="0"/>
                                  </p:stCondLst>
                                  <p:childTnLst>
                                    <p:animMotion origin="layout" path="M -9.80852E-7 6.93642E-7 L -0.26677 -0.10012 " pathEditMode="relative" rAng="0" ptsTypes="AA">
                                      <p:cBhvr>
                                        <p:cTn id="31" dur="2000" fill="hold"/>
                                        <p:tgtEl>
                                          <p:spTgt spid="60"/>
                                        </p:tgtEl>
                                        <p:attrNameLst>
                                          <p:attrName>ppt_x</p:attrName>
                                          <p:attrName>ppt_y</p:attrName>
                                        </p:attrNameLst>
                                      </p:cBhvr>
                                      <p:rCtr x="-13339" y="-5017"/>
                                    </p:animMotion>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2000"/>
                                        <p:tgtEl>
                                          <p:spTgt spid="56"/>
                                        </p:tgtEl>
                                      </p:cBhvr>
                                    </p:animEffect>
                                    <p:anim calcmode="lin" valueType="num">
                                      <p:cBhvr>
                                        <p:cTn id="40" dur="2000" fill="hold"/>
                                        <p:tgtEl>
                                          <p:spTgt spid="56"/>
                                        </p:tgtEl>
                                        <p:attrNameLst>
                                          <p:attrName>ppt_x</p:attrName>
                                        </p:attrNameLst>
                                      </p:cBhvr>
                                      <p:tavLst>
                                        <p:tav tm="0">
                                          <p:val>
                                            <p:strVal val="#ppt_x"/>
                                          </p:val>
                                        </p:tav>
                                        <p:tav tm="100000">
                                          <p:val>
                                            <p:strVal val="#ppt_x"/>
                                          </p:val>
                                        </p:tav>
                                      </p:tavLst>
                                    </p:anim>
                                    <p:anim calcmode="lin" valueType="num">
                                      <p:cBhvr>
                                        <p:cTn id="41" dur="2000" fill="hold"/>
                                        <p:tgtEl>
                                          <p:spTgt spid="56"/>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1" presetClass="entr" presetSubtype="0" fill="hold" nodeType="after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2000"/>
                                        <p:tgtEl>
                                          <p:spTgt spid="57"/>
                                        </p:tgtEl>
                                      </p:cBhvr>
                                    </p:animEffect>
                                    <p:anim calcmode="lin" valueType="num">
                                      <p:cBhvr>
                                        <p:cTn id="50" dur="2000" fill="hold"/>
                                        <p:tgtEl>
                                          <p:spTgt spid="57"/>
                                        </p:tgtEl>
                                        <p:attrNameLst>
                                          <p:attrName>ppt_x</p:attrName>
                                        </p:attrNameLst>
                                      </p:cBhvr>
                                      <p:tavLst>
                                        <p:tav tm="0">
                                          <p:val>
                                            <p:strVal val="#ppt_x"/>
                                          </p:val>
                                        </p:tav>
                                        <p:tav tm="100000">
                                          <p:val>
                                            <p:strVal val="#ppt_x"/>
                                          </p:val>
                                        </p:tav>
                                      </p:tavLst>
                                    </p:anim>
                                    <p:anim calcmode="lin" valueType="num">
                                      <p:cBhvr>
                                        <p:cTn id="51" dur="2000" fill="hold"/>
                                        <p:tgtEl>
                                          <p:spTgt spid="57"/>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2000"/>
                                        <p:tgtEl>
                                          <p:spTgt spid="58"/>
                                        </p:tgtEl>
                                      </p:cBhvr>
                                    </p:animEffect>
                                    <p:anim calcmode="lin" valueType="num">
                                      <p:cBhvr>
                                        <p:cTn id="55" dur="2000" fill="hold"/>
                                        <p:tgtEl>
                                          <p:spTgt spid="58"/>
                                        </p:tgtEl>
                                        <p:attrNameLst>
                                          <p:attrName>ppt_x</p:attrName>
                                        </p:attrNameLst>
                                      </p:cBhvr>
                                      <p:tavLst>
                                        <p:tav tm="0">
                                          <p:val>
                                            <p:strVal val="#ppt_x"/>
                                          </p:val>
                                        </p:tav>
                                        <p:tav tm="100000">
                                          <p:val>
                                            <p:strVal val="#ppt_x"/>
                                          </p:val>
                                        </p:tav>
                                      </p:tavLst>
                                    </p:anim>
                                    <p:anim calcmode="lin" valueType="num">
                                      <p:cBhvr>
                                        <p:cTn id="56" dur="2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53" grpId="0" animBg="1"/>
      <p:bldP spid="54" grpId="0" animBg="1"/>
      <p:bldP spid="55" grpId="0" animBg="1"/>
      <p:bldP spid="56" grpId="0" animBg="1"/>
      <p:bldP spid="57" grpId="0" animBg="1"/>
      <p:bldP spid="58" grpId="0" animBg="1"/>
      <p:bldP spid="6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Eventual Consistency: A Facebook Example</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7" y="1522813"/>
            <a:ext cx="10984757"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2600" dirty="0"/>
              <a:t>Bob finds an interesting story and shares with Alice by posting on her Facebook wall</a:t>
            </a:r>
          </a:p>
          <a:p>
            <a:r>
              <a:rPr lang="en-US" sz="2600" dirty="0"/>
              <a:t>Bob asks Alice to check it out</a:t>
            </a:r>
          </a:p>
          <a:p>
            <a:r>
              <a:rPr lang="en-US" sz="2600" dirty="0"/>
              <a:t>Alice logs in her account, checks her Facebook wall but </a:t>
            </a:r>
            <a:r>
              <a:rPr lang="en-US" sz="2600" dirty="0" smtClean="0"/>
              <a:t>finds:</a:t>
            </a:r>
          </a:p>
          <a:p>
            <a:pPr lvl="1"/>
            <a:r>
              <a:rPr lang="en-US" sz="2400" b="1" dirty="0" smtClean="0"/>
              <a:t>Nothing </a:t>
            </a:r>
            <a:r>
              <a:rPr lang="en-US" sz="2400" b="1" dirty="0"/>
              <a:t>is there!</a:t>
            </a:r>
          </a:p>
        </p:txBody>
      </p:sp>
      <p:grpSp>
        <p:nvGrpSpPr>
          <p:cNvPr id="63" name="Group 62"/>
          <p:cNvGrpSpPr/>
          <p:nvPr/>
        </p:nvGrpSpPr>
        <p:grpSpPr>
          <a:xfrm>
            <a:off x="2247226" y="4684300"/>
            <a:ext cx="8028396" cy="1952400"/>
            <a:chOff x="2247226" y="4684300"/>
            <a:chExt cx="8028396" cy="1952400"/>
          </a:xfrm>
        </p:grpSpPr>
        <p:pic>
          <p:nvPicPr>
            <p:cNvPr id="64" name="Picture 63"/>
            <p:cNvPicPr>
              <a:picLocks noChangeAspect="1"/>
            </p:cNvPicPr>
            <p:nvPr/>
          </p:nvPicPr>
          <p:blipFill>
            <a:blip r:embed="rId2"/>
            <a:stretch>
              <a:fillRect/>
            </a:stretch>
          </p:blipFill>
          <p:spPr>
            <a:xfrm>
              <a:off x="2247226" y="5072142"/>
              <a:ext cx="2417519" cy="1468979"/>
            </a:xfrm>
            <a:prstGeom prst="rect">
              <a:avLst/>
            </a:prstGeom>
          </p:spPr>
        </p:pic>
        <p:pic>
          <p:nvPicPr>
            <p:cNvPr id="65" name="Picture 64"/>
            <p:cNvPicPr>
              <a:picLocks noChangeAspect="1"/>
            </p:cNvPicPr>
            <p:nvPr/>
          </p:nvPicPr>
          <p:blipFill>
            <a:blip r:embed="rId3"/>
            <a:stretch>
              <a:fillRect/>
            </a:stretch>
          </p:blipFill>
          <p:spPr>
            <a:xfrm>
              <a:off x="8323222" y="4684300"/>
              <a:ext cx="1952400" cy="1952400"/>
            </a:xfrm>
            <a:prstGeom prst="rect">
              <a:avLst/>
            </a:prstGeom>
          </p:spPr>
        </p:pic>
        <p:pic>
          <p:nvPicPr>
            <p:cNvPr id="66" name="Picture 65"/>
            <p:cNvPicPr>
              <a:picLocks noChangeAspect="1"/>
            </p:cNvPicPr>
            <p:nvPr/>
          </p:nvPicPr>
          <p:blipFill>
            <a:blip r:embed="rId4"/>
            <a:stretch>
              <a:fillRect/>
            </a:stretch>
          </p:blipFill>
          <p:spPr>
            <a:xfrm>
              <a:off x="5548502" y="4889075"/>
              <a:ext cx="1560652" cy="1560652"/>
            </a:xfrm>
            <a:prstGeom prst="rect">
              <a:avLst/>
            </a:prstGeom>
          </p:spPr>
        </p:pic>
        <p:sp>
          <p:nvSpPr>
            <p:cNvPr id="67" name="Right Arrow 66"/>
            <p:cNvSpPr/>
            <p:nvPr/>
          </p:nvSpPr>
          <p:spPr>
            <a:xfrm>
              <a:off x="4664745" y="5775877"/>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ight Arrow 67"/>
            <p:cNvSpPr/>
            <p:nvPr/>
          </p:nvSpPr>
          <p:spPr>
            <a:xfrm>
              <a:off x="7259270" y="5798454"/>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7377673" y="4852547"/>
              <a:ext cx="577402" cy="923330"/>
            </a:xfrm>
            <a:prstGeom prst="rect">
              <a:avLst/>
            </a:prstGeom>
            <a:noFill/>
            <a:ln>
              <a:noFill/>
            </a:ln>
          </p:spPr>
          <p:txBody>
            <a:bodyPr wrap="none" lIns="91440" tIns="45720" rIns="91440" bIns="45720">
              <a:spAutoFit/>
            </a:bodyPr>
            <a:lstStyle/>
            <a:p>
              <a:pPr algn="ctr"/>
              <a:r>
                <a:rPr lang="en-US" sz="5400" b="1" dirty="0">
                  <a:ln w="12700">
                    <a:solidFill>
                      <a:schemeClr val="tx2">
                        <a:satMod val="155000"/>
                      </a:schemeClr>
                    </a:solidFill>
                    <a:prstDash val="solid"/>
                  </a:ln>
                  <a:solidFill>
                    <a:schemeClr val="accent5"/>
                  </a:solidFill>
                  <a:effectLst>
                    <a:outerShdw blurRad="41275" dist="20320" dir="1800000" algn="tl" rotWithShape="0">
                      <a:srgbClr val="000000">
                        <a:alpha val="40000"/>
                      </a:srgbClr>
                    </a:outerShdw>
                  </a:effectLst>
                </a:rPr>
                <a:t>?</a:t>
              </a:r>
            </a:p>
          </p:txBody>
        </p:sp>
      </p:grpSp>
    </p:spTree>
    <p:extLst>
      <p:ext uri="{BB962C8B-B14F-4D97-AF65-F5344CB8AC3E}">
        <p14:creationId xmlns:p14="http://schemas.microsoft.com/office/powerpoint/2010/main" val="17845828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Eventual Consistency: A Facebook Example</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7" y="1522813"/>
            <a:ext cx="10984757"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2600" dirty="0"/>
              <a:t>Bob tells Alice to wait a bit and check out later</a:t>
            </a:r>
          </a:p>
          <a:p>
            <a:r>
              <a:rPr lang="en-US" sz="2600" dirty="0"/>
              <a:t>Alice waits for a minute or so and checks back:</a:t>
            </a:r>
            <a:endParaRPr lang="en-US" sz="2600" dirty="0" smtClean="0"/>
          </a:p>
          <a:p>
            <a:pPr lvl="1"/>
            <a:r>
              <a:rPr lang="en-US" sz="2400" b="1" dirty="0"/>
              <a:t>She finds the story Bob shared with her!</a:t>
            </a:r>
          </a:p>
        </p:txBody>
      </p:sp>
      <p:pic>
        <p:nvPicPr>
          <p:cNvPr id="64" name="Picture 63"/>
          <p:cNvPicPr>
            <a:picLocks noChangeAspect="1"/>
          </p:cNvPicPr>
          <p:nvPr/>
        </p:nvPicPr>
        <p:blipFill>
          <a:blip r:embed="rId2"/>
          <a:stretch>
            <a:fillRect/>
          </a:stretch>
        </p:blipFill>
        <p:spPr>
          <a:xfrm>
            <a:off x="2247226" y="5072142"/>
            <a:ext cx="2417519" cy="1468979"/>
          </a:xfrm>
          <a:prstGeom prst="rect">
            <a:avLst/>
          </a:prstGeom>
        </p:spPr>
      </p:pic>
      <p:pic>
        <p:nvPicPr>
          <p:cNvPr id="65" name="Picture 64"/>
          <p:cNvPicPr>
            <a:picLocks noChangeAspect="1"/>
          </p:cNvPicPr>
          <p:nvPr/>
        </p:nvPicPr>
        <p:blipFill>
          <a:blip r:embed="rId3"/>
          <a:stretch>
            <a:fillRect/>
          </a:stretch>
        </p:blipFill>
        <p:spPr>
          <a:xfrm>
            <a:off x="8323222" y="4684300"/>
            <a:ext cx="1952400" cy="1952400"/>
          </a:xfrm>
          <a:prstGeom prst="rect">
            <a:avLst/>
          </a:prstGeom>
        </p:spPr>
      </p:pic>
      <p:pic>
        <p:nvPicPr>
          <p:cNvPr id="66" name="Picture 65"/>
          <p:cNvPicPr>
            <a:picLocks noChangeAspect="1"/>
          </p:cNvPicPr>
          <p:nvPr/>
        </p:nvPicPr>
        <p:blipFill>
          <a:blip r:embed="rId4"/>
          <a:stretch>
            <a:fillRect/>
          </a:stretch>
        </p:blipFill>
        <p:spPr>
          <a:xfrm>
            <a:off x="5548502" y="4889075"/>
            <a:ext cx="1560652" cy="1560652"/>
          </a:xfrm>
          <a:prstGeom prst="rect">
            <a:avLst/>
          </a:prstGeom>
        </p:spPr>
      </p:pic>
      <p:sp>
        <p:nvSpPr>
          <p:cNvPr id="67" name="Right Arrow 66"/>
          <p:cNvSpPr/>
          <p:nvPr/>
        </p:nvSpPr>
        <p:spPr>
          <a:xfrm>
            <a:off x="4664745" y="5775877"/>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ight Arrow 67"/>
          <p:cNvSpPr/>
          <p:nvPr/>
        </p:nvSpPr>
        <p:spPr>
          <a:xfrm>
            <a:off x="7259270" y="5798454"/>
            <a:ext cx="764703" cy="35028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stretch>
            <a:fillRect/>
          </a:stretch>
        </p:blipFill>
        <p:spPr>
          <a:xfrm>
            <a:off x="7259270" y="4663972"/>
            <a:ext cx="999132" cy="914100"/>
          </a:xfrm>
          <a:prstGeom prst="rect">
            <a:avLst/>
          </a:prstGeom>
        </p:spPr>
      </p:pic>
    </p:spTree>
    <p:extLst>
      <p:ext uri="{BB962C8B-B14F-4D97-AF65-F5344CB8AC3E}">
        <p14:creationId xmlns:p14="http://schemas.microsoft.com/office/powerpoint/2010/main" val="42157867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Eventual Consistency: A Facebook Example</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7" y="1522813"/>
            <a:ext cx="10984757"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r>
              <a:rPr lang="en-US" sz="2600" dirty="0"/>
              <a:t>Reason: it is possible because Facebook uses an </a:t>
            </a:r>
            <a:r>
              <a:rPr lang="en-US" sz="2600" b="1" dirty="0"/>
              <a:t>eventual consistent model</a:t>
            </a:r>
          </a:p>
          <a:p>
            <a:pPr algn="just"/>
            <a:r>
              <a:rPr lang="en-US" sz="2600" dirty="0"/>
              <a:t>Why Facebook chooses eventual consistent model over the strong consistent one?</a:t>
            </a:r>
          </a:p>
          <a:p>
            <a:pPr lvl="1"/>
            <a:r>
              <a:rPr lang="en-US" sz="2400" dirty="0"/>
              <a:t>Facebook has more than 1 billion active users</a:t>
            </a:r>
          </a:p>
          <a:p>
            <a:pPr lvl="1"/>
            <a:r>
              <a:rPr lang="en-US" sz="2400" dirty="0"/>
              <a:t>It is non-trivial to efficiently and reliably store the huge amount of data generated at any given time</a:t>
            </a:r>
          </a:p>
          <a:p>
            <a:pPr lvl="1"/>
            <a:r>
              <a:rPr lang="en-US" sz="2400" dirty="0"/>
              <a:t>Eventual consistent model offers the option to </a:t>
            </a:r>
            <a:r>
              <a:rPr lang="en-US" sz="2400" b="1" dirty="0"/>
              <a:t>reduce the load and improve availability</a:t>
            </a:r>
            <a:endParaRPr lang="en-US" sz="2000" b="1" dirty="0"/>
          </a:p>
        </p:txBody>
      </p:sp>
    </p:spTree>
    <p:extLst>
      <p:ext uri="{BB962C8B-B14F-4D97-AF65-F5344CB8AC3E}">
        <p14:creationId xmlns:p14="http://schemas.microsoft.com/office/powerpoint/2010/main" val="12398570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Eventual Consistency: An ATM Example</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7" y="1522813"/>
            <a:ext cx="10984757"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r>
              <a:rPr lang="en-US" sz="2800" dirty="0" smtClean="0"/>
              <a:t>In </a:t>
            </a:r>
            <a:r>
              <a:rPr lang="en-US" sz="2800" dirty="0"/>
              <a:t>design of automated teller machine (ATM):</a:t>
            </a:r>
            <a:endParaRPr lang="en-US" sz="2600" dirty="0"/>
          </a:p>
          <a:p>
            <a:pPr lvl="1"/>
            <a:r>
              <a:rPr lang="en-US" sz="2400" dirty="0"/>
              <a:t>Strong consistency appear to be a nature choice</a:t>
            </a:r>
          </a:p>
          <a:p>
            <a:pPr lvl="1"/>
            <a:r>
              <a:rPr lang="en-US" sz="2400" dirty="0"/>
              <a:t>However, in practice, A beats C</a:t>
            </a:r>
          </a:p>
          <a:p>
            <a:pPr lvl="1"/>
            <a:r>
              <a:rPr lang="en-US" sz="2400" dirty="0"/>
              <a:t>Higher availability means higher revenue</a:t>
            </a:r>
          </a:p>
          <a:p>
            <a:pPr lvl="1"/>
            <a:r>
              <a:rPr lang="en-US" sz="2400" dirty="0"/>
              <a:t>ATM will allow you to withdraw money even if the machine is partitioned from the network</a:t>
            </a:r>
          </a:p>
          <a:p>
            <a:pPr lvl="1"/>
            <a:r>
              <a:rPr lang="en-US" sz="2400" dirty="0"/>
              <a:t>However, it puts a limit on the amount of withdraw (e.g., $200)</a:t>
            </a:r>
          </a:p>
          <a:p>
            <a:pPr lvl="1"/>
            <a:r>
              <a:rPr lang="en-US" sz="2400" dirty="0"/>
              <a:t>The bank might also charge you a fee when a overdraft happens</a:t>
            </a:r>
            <a:endParaRPr lang="en-US" sz="2000" b="1" dirty="0"/>
          </a:p>
        </p:txBody>
      </p:sp>
      <p:pic>
        <p:nvPicPr>
          <p:cNvPr id="4" name="Picture 3"/>
          <p:cNvPicPr>
            <a:picLocks noChangeAspect="1"/>
          </p:cNvPicPr>
          <p:nvPr/>
        </p:nvPicPr>
        <p:blipFill>
          <a:blip r:embed="rId2"/>
          <a:stretch>
            <a:fillRect/>
          </a:stretch>
        </p:blipFill>
        <p:spPr>
          <a:xfrm>
            <a:off x="4237776" y="5213638"/>
            <a:ext cx="2625285" cy="1371732"/>
          </a:xfrm>
          <a:prstGeom prst="rect">
            <a:avLst/>
          </a:prstGeom>
        </p:spPr>
      </p:pic>
    </p:spTree>
    <p:extLst>
      <p:ext uri="{BB962C8B-B14F-4D97-AF65-F5344CB8AC3E}">
        <p14:creationId xmlns:p14="http://schemas.microsoft.com/office/powerpoint/2010/main" val="66282732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Eventual Consistency: An Dropbox Example</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19812" y="1522813"/>
            <a:ext cx="11284015"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r>
              <a:rPr lang="en-US" sz="2600" dirty="0"/>
              <a:t>Dropbox enabled immediate consistency via synchronization in many cases. However, what happens in case of a network partition</a:t>
            </a:r>
            <a:r>
              <a:rPr lang="en-US" sz="2600" dirty="0" smtClean="0"/>
              <a:t>?</a:t>
            </a:r>
          </a:p>
          <a:p>
            <a:pPr algn="just"/>
            <a:r>
              <a:rPr lang="en-US" sz="2600" dirty="0"/>
              <a:t>Let’s do a simple experiment here:</a:t>
            </a:r>
          </a:p>
          <a:p>
            <a:pPr lvl="1"/>
            <a:r>
              <a:rPr lang="en-US" sz="2400" dirty="0"/>
              <a:t>Open a file in your drop box</a:t>
            </a:r>
          </a:p>
          <a:p>
            <a:pPr lvl="1"/>
            <a:r>
              <a:rPr lang="en-US" sz="2400" dirty="0"/>
              <a:t>Disable your network connection (e.g., </a:t>
            </a:r>
            <a:r>
              <a:rPr lang="en-US" sz="2400" dirty="0" err="1"/>
              <a:t>WiFi</a:t>
            </a:r>
            <a:r>
              <a:rPr lang="en-US" sz="2400" dirty="0"/>
              <a:t>, 4G) </a:t>
            </a:r>
          </a:p>
          <a:p>
            <a:pPr lvl="1"/>
            <a:r>
              <a:rPr lang="en-US" sz="2400" dirty="0"/>
              <a:t>Try to edit the file in the drop box: can you do that?</a:t>
            </a:r>
          </a:p>
          <a:p>
            <a:pPr lvl="1"/>
            <a:r>
              <a:rPr lang="en-US" sz="2400" dirty="0"/>
              <a:t>Re-enable your network connection: what happens to your </a:t>
            </a:r>
            <a:r>
              <a:rPr lang="en-US" sz="2400" dirty="0" err="1"/>
              <a:t>dropbox</a:t>
            </a:r>
            <a:r>
              <a:rPr lang="en-US" sz="2400" dirty="0"/>
              <a:t> folder?</a:t>
            </a:r>
            <a:endParaRPr lang="en-US" sz="2000" b="1" dirty="0"/>
          </a:p>
        </p:txBody>
      </p:sp>
      <p:pic>
        <p:nvPicPr>
          <p:cNvPr id="7" name="Picture 6"/>
          <p:cNvPicPr>
            <a:picLocks noChangeAspect="1"/>
          </p:cNvPicPr>
          <p:nvPr/>
        </p:nvPicPr>
        <p:blipFill>
          <a:blip r:embed="rId2"/>
          <a:stretch>
            <a:fillRect/>
          </a:stretch>
        </p:blipFill>
        <p:spPr>
          <a:xfrm>
            <a:off x="6712778" y="5074752"/>
            <a:ext cx="1433702" cy="1433702"/>
          </a:xfrm>
          <a:prstGeom prst="rect">
            <a:avLst/>
          </a:prstGeom>
        </p:spPr>
      </p:pic>
      <p:pic>
        <p:nvPicPr>
          <p:cNvPr id="8" name="Picture 7"/>
          <p:cNvPicPr>
            <a:picLocks noChangeAspect="1"/>
          </p:cNvPicPr>
          <p:nvPr/>
        </p:nvPicPr>
        <p:blipFill>
          <a:blip r:embed="rId3"/>
          <a:stretch>
            <a:fillRect/>
          </a:stretch>
        </p:blipFill>
        <p:spPr>
          <a:xfrm>
            <a:off x="3092334" y="5007931"/>
            <a:ext cx="1705853" cy="1567344"/>
          </a:xfrm>
          <a:prstGeom prst="rect">
            <a:avLst/>
          </a:prstGeom>
        </p:spPr>
      </p:pic>
      <p:pic>
        <p:nvPicPr>
          <p:cNvPr id="9" name="Picture 8"/>
          <p:cNvPicPr>
            <a:picLocks noChangeAspect="1"/>
          </p:cNvPicPr>
          <p:nvPr/>
        </p:nvPicPr>
        <p:blipFill>
          <a:blip r:embed="rId4"/>
          <a:stretch>
            <a:fillRect/>
          </a:stretch>
        </p:blipFill>
        <p:spPr>
          <a:xfrm>
            <a:off x="5066457" y="5243799"/>
            <a:ext cx="1095608" cy="1095608"/>
          </a:xfrm>
          <a:prstGeom prst="rect">
            <a:avLst/>
          </a:prstGeom>
        </p:spPr>
      </p:pic>
    </p:spTree>
    <p:extLst>
      <p:ext uri="{BB962C8B-B14F-4D97-AF65-F5344CB8AC3E}">
        <p14:creationId xmlns:p14="http://schemas.microsoft.com/office/powerpoint/2010/main" val="38605555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Eventual Consistency: An Dropbox Example</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7" y="1522813"/>
            <a:ext cx="10851753"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r>
              <a:rPr lang="en-US" sz="2600" dirty="0" smtClean="0"/>
              <a:t>Dropbox </a:t>
            </a:r>
            <a:r>
              <a:rPr lang="en-US" sz="2600" dirty="0"/>
              <a:t>embraces eventual consistency:</a:t>
            </a:r>
            <a:endParaRPr lang="en-US" sz="2600" dirty="0" smtClean="0"/>
          </a:p>
          <a:p>
            <a:pPr lvl="1" algn="just"/>
            <a:r>
              <a:rPr lang="en-US" sz="2400" dirty="0"/>
              <a:t>Immediate consistency is impossible in case of a network partition</a:t>
            </a:r>
          </a:p>
          <a:p>
            <a:pPr lvl="1" algn="just"/>
            <a:r>
              <a:rPr lang="en-US" sz="2400" dirty="0"/>
              <a:t>Users will feel bad if their word documents freeze each time they hit </a:t>
            </a:r>
            <a:r>
              <a:rPr lang="en-US" sz="2400" dirty="0" err="1"/>
              <a:t>Ctrl+S</a:t>
            </a:r>
            <a:r>
              <a:rPr lang="en-US" sz="2400" dirty="0"/>
              <a:t> , simply due to the large latency to update all devices across WAN </a:t>
            </a:r>
          </a:p>
          <a:p>
            <a:pPr lvl="1" algn="just"/>
            <a:r>
              <a:rPr lang="en-US" sz="2400" dirty="0"/>
              <a:t>Dropbox is oriented to personal syncing, not on collaboration, so it is not a real limitation.</a:t>
            </a:r>
            <a:endParaRPr lang="en-US" sz="2000" b="1" dirty="0"/>
          </a:p>
        </p:txBody>
      </p:sp>
    </p:spTree>
    <p:extLst>
      <p:ext uri="{BB962C8B-B14F-4D97-AF65-F5344CB8AC3E}">
        <p14:creationId xmlns:p14="http://schemas.microsoft.com/office/powerpoint/2010/main" val="3634314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en-US" dirty="0"/>
              <a:t>Dynamic Tradeoff between </a:t>
            </a:r>
            <a:r>
              <a:rPr lang="en-US" b="1" dirty="0"/>
              <a:t>C</a:t>
            </a:r>
            <a:r>
              <a:rPr lang="en-US" dirty="0"/>
              <a:t> and </a:t>
            </a:r>
            <a:r>
              <a:rPr lang="en-US" b="1" dirty="0"/>
              <a:t>A</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7" y="1522813"/>
            <a:ext cx="10984757"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sz="2800" dirty="0"/>
              <a:t>An airline reservation system:</a:t>
            </a:r>
          </a:p>
          <a:p>
            <a:pPr lvl="1"/>
            <a:r>
              <a:rPr lang="en-US" sz="2400" dirty="0"/>
              <a:t>When most of seats are available: it is ok to rely on somewhat out-of-date data, availability is more critical</a:t>
            </a:r>
          </a:p>
          <a:p>
            <a:pPr lvl="1"/>
            <a:r>
              <a:rPr lang="en-US" sz="2400" dirty="0"/>
              <a:t>When the plane is close to be filled: it needs more accurate data to ensure the plane is not overbooked, consistency is more critical</a:t>
            </a:r>
          </a:p>
          <a:p>
            <a:endParaRPr lang="en-US" sz="2800" dirty="0" smtClean="0"/>
          </a:p>
          <a:p>
            <a:r>
              <a:rPr lang="en-US" sz="2800" dirty="0" smtClean="0"/>
              <a:t>Neither </a:t>
            </a:r>
            <a:r>
              <a:rPr lang="en-US" sz="2800" dirty="0"/>
              <a:t>strong consistency nor guaranteed availability, but it may significantly increase the tolerance of network disruption</a:t>
            </a:r>
            <a:endParaRPr lang="en-US" sz="1800" b="1" dirty="0"/>
          </a:p>
        </p:txBody>
      </p:sp>
    </p:spTree>
    <p:extLst>
      <p:ext uri="{BB962C8B-B14F-4D97-AF65-F5344CB8AC3E}">
        <p14:creationId xmlns:p14="http://schemas.microsoft.com/office/powerpoint/2010/main" val="218934017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en-US" dirty="0" smtClean="0"/>
              <a:t>Consistency or Availability</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69687" y="1522813"/>
            <a:ext cx="10984757"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285750" indent="-285750">
              <a:buFontTx/>
              <a:buChar char="•"/>
            </a:pPr>
            <a:r>
              <a:rPr lang="en-US" sz="2400" dirty="0"/>
              <a:t>Consistency and Availability is not “binary” decision</a:t>
            </a:r>
          </a:p>
          <a:p>
            <a:pPr lvl="1"/>
            <a:endParaRPr lang="en-US" sz="1100" dirty="0"/>
          </a:p>
          <a:p>
            <a:pPr marL="285750" indent="-285750">
              <a:buFontTx/>
              <a:buChar char="•"/>
            </a:pPr>
            <a:r>
              <a:rPr lang="en-US" sz="2400" dirty="0"/>
              <a:t>AP systems relax consistency in favor of availability – but are not inconsistent</a:t>
            </a:r>
          </a:p>
          <a:p>
            <a:endParaRPr lang="en-US" sz="1100" dirty="0"/>
          </a:p>
          <a:p>
            <a:pPr marL="285750" indent="-285750">
              <a:buFontTx/>
              <a:buChar char="•"/>
            </a:pPr>
            <a:r>
              <a:rPr lang="en-US" sz="2400" dirty="0"/>
              <a:t>CP systems sacrifice availability for consistency- but are not unavailable</a:t>
            </a:r>
          </a:p>
          <a:p>
            <a:endParaRPr lang="en-US" sz="1100" dirty="0"/>
          </a:p>
          <a:p>
            <a:pPr marL="285750" indent="-285750">
              <a:buFontTx/>
              <a:buChar char="•"/>
            </a:pPr>
            <a:r>
              <a:rPr lang="en-US" sz="2400" dirty="0"/>
              <a:t>This suggests both AP and CP systems can offer a degree of consistency, and availability, as well as partition tolerance</a:t>
            </a:r>
          </a:p>
        </p:txBody>
      </p:sp>
      <p:grpSp>
        <p:nvGrpSpPr>
          <p:cNvPr id="4" name="Group 3"/>
          <p:cNvGrpSpPr/>
          <p:nvPr/>
        </p:nvGrpSpPr>
        <p:grpSpPr>
          <a:xfrm>
            <a:off x="8134547" y="4128061"/>
            <a:ext cx="2846626" cy="2449007"/>
            <a:chOff x="1657674" y="1417639"/>
            <a:chExt cx="5748420" cy="5012571"/>
          </a:xfrm>
        </p:grpSpPr>
        <p:sp>
          <p:nvSpPr>
            <p:cNvPr id="7" name="Oval 6"/>
            <p:cNvSpPr/>
            <p:nvPr/>
          </p:nvSpPr>
          <p:spPr>
            <a:xfrm>
              <a:off x="1657674" y="1417639"/>
              <a:ext cx="3141579" cy="3154362"/>
            </a:xfrm>
            <a:prstGeom prst="ellipse">
              <a:avLst/>
            </a:prstGeom>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C</a:t>
              </a:r>
            </a:p>
          </p:txBody>
        </p:sp>
        <p:sp>
          <p:nvSpPr>
            <p:cNvPr id="8" name="Oval 7"/>
            <p:cNvSpPr/>
            <p:nvPr/>
          </p:nvSpPr>
          <p:spPr>
            <a:xfrm>
              <a:off x="4069338" y="1417639"/>
              <a:ext cx="3336756" cy="3154362"/>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A</a:t>
              </a:r>
            </a:p>
          </p:txBody>
        </p:sp>
        <p:sp>
          <p:nvSpPr>
            <p:cNvPr id="9" name="Oval 8"/>
            <p:cNvSpPr/>
            <p:nvPr/>
          </p:nvSpPr>
          <p:spPr>
            <a:xfrm>
              <a:off x="2847464" y="3088105"/>
              <a:ext cx="3395578" cy="3342105"/>
            </a:xfrm>
            <a:prstGeom prst="ellipse">
              <a:avLst/>
            </a:prstGeom>
            <a:solidFill>
              <a:srgbClr val="FF0000">
                <a:alpha val="50000"/>
              </a:srgbClr>
            </a:solidFill>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dirty="0"/>
                <a:t>P</a:t>
              </a:r>
            </a:p>
          </p:txBody>
        </p:sp>
        <p:sp>
          <p:nvSpPr>
            <p:cNvPr id="10" name="Multiply 9"/>
            <p:cNvSpPr/>
            <p:nvPr/>
          </p:nvSpPr>
          <p:spPr>
            <a:xfrm>
              <a:off x="4197684" y="2954421"/>
              <a:ext cx="507990" cy="1002632"/>
            </a:xfrm>
            <a:prstGeom prst="mathMultiply">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9467912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3FD44A95-3CD1-46D1-8E78-774CE91A02BA}"/>
              </a:ext>
            </a:extLst>
          </p:cNvPr>
          <p:cNvSpPr>
            <a:spLocks noGrp="1" noChangeArrowheads="1"/>
          </p:cNvSpPr>
          <p:nvPr>
            <p:ph type="title"/>
          </p:nvPr>
        </p:nvSpPr>
        <p:spPr>
          <a:xfrm>
            <a:off x="1810220" y="469812"/>
            <a:ext cx="9528340" cy="936625"/>
          </a:xfrm>
        </p:spPr>
        <p:txBody>
          <a:bodyPr/>
          <a:lstStyle/>
          <a:p>
            <a:pPr eaLnBrk="1" hangingPunct="1"/>
            <a:r>
              <a:rPr lang="it-IT" altLang="it-IT" dirty="0" smtClean="0"/>
              <a:t>ACID vs. BASE properties</a:t>
            </a:r>
            <a:endParaRPr lang="it-IT" altLang="it-IT" dirty="0"/>
          </a:p>
        </p:txBody>
      </p:sp>
      <p:sp>
        <p:nvSpPr>
          <p:cNvPr id="6" name="Content Placeholder 2">
            <a:extLst>
              <a:ext uri="{FF2B5EF4-FFF2-40B4-BE49-F238E27FC236}">
                <a16:creationId xmlns:a16="http://schemas.microsoft.com/office/drawing/2014/main" xmlns="" id="{DDFD78C0-22AE-430A-A115-DEAEFD2AD246}"/>
              </a:ext>
            </a:extLst>
          </p:cNvPr>
          <p:cNvSpPr txBox="1">
            <a:spLocks noChangeArrowheads="1"/>
          </p:cNvSpPr>
          <p:nvPr/>
        </p:nvSpPr>
        <p:spPr bwMode="auto">
          <a:xfrm>
            <a:off x="653063" y="1522813"/>
            <a:ext cx="11267388" cy="5210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F5494"/>
              </a:buClr>
              <a:buFont typeface="Arial" pitchFamily="34" charset="0"/>
              <a:buChar char="•"/>
              <a:defRPr sz="3200" i="0">
                <a:solidFill>
                  <a:schemeClr val="tx1"/>
                </a:solidFill>
                <a:latin typeface="+mn-lt"/>
                <a:ea typeface="+mn-ea"/>
                <a:cs typeface="Osaka"/>
              </a:defRPr>
            </a:lvl1pPr>
            <a:lvl2pPr marL="742950" indent="-285750" algn="l" rtl="0" eaLnBrk="0" fontAlgn="base" hangingPunct="0">
              <a:spcBef>
                <a:spcPct val="20000"/>
              </a:spcBef>
              <a:spcAft>
                <a:spcPct val="0"/>
              </a:spcAft>
              <a:buClr>
                <a:srgbClr val="0F5494"/>
              </a:buClr>
              <a:buChar char="–"/>
              <a:defRPr sz="2800">
                <a:solidFill>
                  <a:schemeClr val="tx1"/>
                </a:solidFill>
                <a:latin typeface="+mn-lt"/>
                <a:ea typeface="+mn-ea"/>
                <a:cs typeface="Osaka"/>
              </a:defRPr>
            </a:lvl2pPr>
            <a:lvl3pPr marL="1143000" indent="-228600" algn="l" rtl="0" eaLnBrk="0" fontAlgn="base" hangingPunct="0">
              <a:spcBef>
                <a:spcPct val="20000"/>
              </a:spcBef>
              <a:spcAft>
                <a:spcPct val="0"/>
              </a:spcAft>
              <a:buChar char="•"/>
              <a:defRPr sz="2400">
                <a:solidFill>
                  <a:schemeClr val="tx1"/>
                </a:solidFill>
                <a:latin typeface="+mn-lt"/>
                <a:ea typeface="+mn-ea"/>
                <a:cs typeface="Osaka"/>
              </a:defRPr>
            </a:lvl3pPr>
            <a:lvl4pPr marL="1600200" indent="-228600" algn="l" rtl="0" eaLnBrk="0" fontAlgn="base" hangingPunct="0">
              <a:spcBef>
                <a:spcPct val="20000"/>
              </a:spcBef>
              <a:spcAft>
                <a:spcPct val="0"/>
              </a:spcAft>
              <a:buChar char="–"/>
              <a:defRPr sz="2000">
                <a:solidFill>
                  <a:schemeClr val="tx1"/>
                </a:solidFill>
                <a:latin typeface="+mn-lt"/>
                <a:ea typeface="+mn-ea"/>
                <a:cs typeface="Osaka"/>
              </a:defRPr>
            </a:lvl4pPr>
            <a:lvl5pPr marL="2057400" indent="-228600" algn="l" rtl="0" eaLnBrk="0" fontAlgn="base" hangingPunct="0">
              <a:spcBef>
                <a:spcPct val="20000"/>
              </a:spcBef>
              <a:spcAft>
                <a:spcPct val="0"/>
              </a:spcAft>
              <a:buChar char="»"/>
              <a:defRPr sz="2000">
                <a:solidFill>
                  <a:schemeClr val="tx1"/>
                </a:solidFill>
                <a:latin typeface="+mn-lt"/>
                <a:ea typeface="+mn-ea"/>
                <a:cs typeface="Osak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Tx/>
              <a:buChar char="•"/>
            </a:pPr>
            <a:r>
              <a:rPr lang="en-US" altLang="it-IT" sz="2600" dirty="0"/>
              <a:t>Where ACID is pessimistic and forces consistency at the end of every operation, BASE is optimistic and accepts that the database consistency will be in a state of flux</a:t>
            </a:r>
            <a:endParaRPr lang="it-IT" altLang="it-IT" sz="2600" b="1" dirty="0"/>
          </a:p>
          <a:p>
            <a:pPr lvl="1"/>
            <a:r>
              <a:rPr lang="it-IT" altLang="it-IT" sz="2400" dirty="0"/>
              <a:t>Basically Available: </a:t>
            </a:r>
            <a:r>
              <a:rPr lang="en-US" altLang="it-IT" sz="2400" dirty="0"/>
              <a:t>The availability of BASE is achieved through supporting partial failures without total system failure.</a:t>
            </a:r>
            <a:endParaRPr lang="it-IT" altLang="it-IT" sz="2400" dirty="0"/>
          </a:p>
          <a:p>
            <a:pPr lvl="1"/>
            <a:r>
              <a:rPr lang="it-IT" altLang="it-IT" sz="2400" dirty="0"/>
              <a:t>Soft state: data are “volatile” in the sense that their persistence is in the hand of the user that must take care of </a:t>
            </a:r>
            <a:r>
              <a:rPr lang="it-IT" altLang="it-IT" sz="2400" dirty="0" smtClean="0"/>
              <a:t>refreshing </a:t>
            </a:r>
            <a:r>
              <a:rPr lang="it-IT" altLang="it-IT" sz="2400" dirty="0"/>
              <a:t>them </a:t>
            </a:r>
          </a:p>
          <a:p>
            <a:pPr lvl="1"/>
            <a:r>
              <a:rPr lang="it-IT" altLang="it-IT" sz="2400" dirty="0"/>
              <a:t>Eventual Consistency: the system eventually converge to a consistent state</a:t>
            </a:r>
            <a:endParaRPr lang="en-US" altLang="en-US" sz="2600" dirty="0">
              <a:solidFill>
                <a:srgbClr val="FF0000"/>
              </a:solidFill>
            </a:endParaRPr>
          </a:p>
        </p:txBody>
      </p:sp>
    </p:spTree>
    <p:extLst>
      <p:ext uri="{BB962C8B-B14F-4D97-AF65-F5344CB8AC3E}">
        <p14:creationId xmlns:p14="http://schemas.microsoft.com/office/powerpoint/2010/main" val="1801547718"/>
      </p:ext>
    </p:extLst>
  </p:cSld>
  <p:clrMapOvr>
    <a:masterClrMapping/>
  </p:clrMapOvr>
  <p:timing>
    <p:tnLst>
      <p:par>
        <p:cTn id="1" dur="indefinite" restart="never" nodeType="tmRoot"/>
      </p:par>
    </p:tnLst>
  </p:timing>
</p:sld>
</file>

<file path=ppt/theme/theme1.xml><?xml version="1.0" encoding="utf-8"?>
<a:theme xmlns:a="http://schemas.openxmlformats.org/drawingml/2006/main" name="lecture1.key">
  <a:themeElements>
    <a:clrScheme name="">
      <a:dk1>
        <a:srgbClr val="000000"/>
      </a:dk1>
      <a:lt1>
        <a:srgbClr val="FFFFFF"/>
      </a:lt1>
      <a:dk2>
        <a:srgbClr val="000000"/>
      </a:dk2>
      <a:lt2>
        <a:srgbClr val="969696"/>
      </a:lt2>
      <a:accent1>
        <a:srgbClr val="0021E8"/>
      </a:accent1>
      <a:accent2>
        <a:srgbClr val="FF9966"/>
      </a:accent2>
      <a:accent3>
        <a:srgbClr val="FFFFFF"/>
      </a:accent3>
      <a:accent4>
        <a:srgbClr val="000000"/>
      </a:accent4>
      <a:accent5>
        <a:srgbClr val="AAABF2"/>
      </a:accent5>
      <a:accent6>
        <a:srgbClr val="E78A5C"/>
      </a:accent6>
      <a:hlink>
        <a:srgbClr val="CC3300"/>
      </a:hlink>
      <a:folHlink>
        <a:srgbClr val="996600"/>
      </a:folHlink>
    </a:clrScheme>
    <a:fontScheme name="lecture1.key">
      <a:majorFont>
        <a:latin typeface="Tahoma"/>
        <a:ea typeface="Osaka"/>
        <a:cs typeface=""/>
      </a:majorFont>
      <a:minorFont>
        <a:latin typeface="Tahoma"/>
        <a:ea typeface="Osak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3366FF"/>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lang="en-US" sz="1200" b="0" i="0" u="none" strike="noStrike" cap="none" normalizeH="0" baseline="0" smtClean="0">
            <a:ln>
              <a:noFill/>
            </a:ln>
            <a:solidFill>
              <a:srgbClr val="000000"/>
            </a:solidFill>
            <a:effectLst/>
            <a:latin typeface="Arial" charset="0"/>
          </a:defRPr>
        </a:defPPr>
      </a:lstStyle>
    </a:spDef>
    <a:lnDef>
      <a:spPr bwMode="auto">
        <a:xfrm>
          <a:off x="0" y="0"/>
          <a:ext cx="1" cy="1"/>
        </a:xfrm>
        <a:custGeom>
          <a:avLst/>
          <a:gdLst/>
          <a:ahLst/>
          <a:cxnLst/>
          <a:rect l="0" t="0" r="0" b="0"/>
          <a:pathLst/>
        </a:custGeom>
        <a:solidFill>
          <a:srgbClr val="3366FF"/>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kumimoji="0" lang="en-US" sz="1200" b="0" i="0" u="none" strike="noStrike" cap="none" normalizeH="0" baseline="0" smtClean="0">
            <a:ln>
              <a:noFill/>
            </a:ln>
            <a:solidFill>
              <a:srgbClr val="000000"/>
            </a:solidFill>
            <a:effectLst/>
            <a:latin typeface="Arial" charset="0"/>
          </a:defRPr>
        </a:defPPr>
      </a:lstStyle>
    </a:lnDef>
  </a:objectDefaults>
  <a:extraClrSchemeLst>
    <a:extraClrScheme>
      <a:clrScheme name="lecture1.ke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cture1.ke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cture1.ke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cture1.ke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cture1.ke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cture1.ke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cture1.key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cture1.ke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cture1.ke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cture1.ke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cture1.ke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cture1.ke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3122</TotalTime>
  <Words>5892</Words>
  <Application>Microsoft Office PowerPoint</Application>
  <PresentationFormat>Custom</PresentationFormat>
  <Paragraphs>1115</Paragraphs>
  <Slides>102</Slides>
  <Notes>3</Notes>
  <HiddenSlides>0</HiddenSlides>
  <MMClips>0</MMClips>
  <ScaleCrop>false</ScaleCrop>
  <HeadingPairs>
    <vt:vector size="4" baseType="variant">
      <vt:variant>
        <vt:lpstr>Theme</vt:lpstr>
      </vt:variant>
      <vt:variant>
        <vt:i4>1</vt:i4>
      </vt:variant>
      <vt:variant>
        <vt:lpstr>Slide Titles</vt:lpstr>
      </vt:variant>
      <vt:variant>
        <vt:i4>102</vt:i4>
      </vt:variant>
    </vt:vector>
  </HeadingPairs>
  <TitlesOfParts>
    <vt:vector size="103" baseType="lpstr">
      <vt:lpstr>lecture1.key</vt:lpstr>
      <vt:lpstr>NoSQL</vt:lpstr>
      <vt:lpstr>Types of Data</vt:lpstr>
      <vt:lpstr>Why Classifying of Data?</vt:lpstr>
      <vt:lpstr>The Relational Model</vt:lpstr>
      <vt:lpstr>The Relational Model</vt:lpstr>
      <vt:lpstr>Relational Database Management Systems</vt:lpstr>
      <vt:lpstr>Relational Databases</vt:lpstr>
      <vt:lpstr>Structure Query Language (SQL)</vt:lpstr>
      <vt:lpstr>Structure Query Language Databases</vt:lpstr>
      <vt:lpstr>Relational Query Language</vt:lpstr>
      <vt:lpstr>Scaling Traditional Databases</vt:lpstr>
      <vt:lpstr>Scaling Traditional Databases</vt:lpstr>
      <vt:lpstr>Scaling out RDBMS: Master/Slave</vt:lpstr>
      <vt:lpstr>Scaling out RDBMS: Sharding</vt:lpstr>
      <vt:lpstr>Other ways to scale out RDBMS</vt:lpstr>
      <vt:lpstr>Amdahl’s Law</vt:lpstr>
      <vt:lpstr>Amdahl’s Law: An Example</vt:lpstr>
      <vt:lpstr>Real vs. Actual cases</vt:lpstr>
      <vt:lpstr>Some Guidelines</vt:lpstr>
      <vt:lpstr>Why Replicating Data?</vt:lpstr>
      <vt:lpstr>But, Consistency Becomes a Challenge</vt:lpstr>
      <vt:lpstr>The Two-Phase Commit Protocol</vt:lpstr>
      <vt:lpstr>The Two-Phase Commit Protocol</vt:lpstr>
      <vt:lpstr>NoSQL why, what and when?</vt:lpstr>
      <vt:lpstr>Why NoSQL now?</vt:lpstr>
      <vt:lpstr>Side Note: RDBMS performance</vt:lpstr>
      <vt:lpstr>What is NoSQL?</vt:lpstr>
      <vt:lpstr>What is NoSQL?</vt:lpstr>
      <vt:lpstr>What is NoSQL?</vt:lpstr>
      <vt:lpstr>What is NoSQL?</vt:lpstr>
      <vt:lpstr>Characteristics of NoSQL databases</vt:lpstr>
      <vt:lpstr>When and when not to use NoSQL?</vt:lpstr>
      <vt:lpstr>Who is using them?</vt:lpstr>
      <vt:lpstr>3 Major papers for NoSQL</vt:lpstr>
      <vt:lpstr>The Perfect Storm</vt:lpstr>
      <vt:lpstr>What is a schema-less data model?</vt:lpstr>
      <vt:lpstr>What is a schema-less data model?</vt:lpstr>
      <vt:lpstr>Aggregate Data Models</vt:lpstr>
      <vt:lpstr>NoSQL: Aggregate</vt:lpstr>
      <vt:lpstr>Key-Value Store</vt:lpstr>
      <vt:lpstr>Key-Value Store</vt:lpstr>
      <vt:lpstr>Key-Value Store</vt:lpstr>
      <vt:lpstr>Key-Value Store</vt:lpstr>
      <vt:lpstr>Key-Value Store</vt:lpstr>
      <vt:lpstr>Column Databases</vt:lpstr>
      <vt:lpstr>Column Databases</vt:lpstr>
      <vt:lpstr>Column Databases</vt:lpstr>
      <vt:lpstr>Column Databases</vt:lpstr>
      <vt:lpstr>Column Databases</vt:lpstr>
      <vt:lpstr>Column Databases</vt:lpstr>
      <vt:lpstr>Column Databases: Example</vt:lpstr>
      <vt:lpstr>Column Databases: Example</vt:lpstr>
      <vt:lpstr>Column Databases</vt:lpstr>
      <vt:lpstr>Column Databases</vt:lpstr>
      <vt:lpstr>Column Databases</vt:lpstr>
      <vt:lpstr>Column Databases</vt:lpstr>
      <vt:lpstr>Document Databases</vt:lpstr>
      <vt:lpstr>Document Databases</vt:lpstr>
      <vt:lpstr>Document Databases</vt:lpstr>
      <vt:lpstr>Document Databases</vt:lpstr>
      <vt:lpstr>Document Databases</vt:lpstr>
      <vt:lpstr>Document Databases Issues</vt:lpstr>
      <vt:lpstr>Document Databases</vt:lpstr>
      <vt:lpstr>Document Databases</vt:lpstr>
      <vt:lpstr>Graph Databases</vt:lpstr>
      <vt:lpstr>Graph Databases</vt:lpstr>
      <vt:lpstr>Graph Databases vs. Relational Databases</vt:lpstr>
      <vt:lpstr>Graph Databases vs. Relational Databases</vt:lpstr>
      <vt:lpstr>Graph Databases vs. Relational Databases</vt:lpstr>
      <vt:lpstr>Graph Databases vs. Relational Databases</vt:lpstr>
      <vt:lpstr>Graph Databases</vt:lpstr>
      <vt:lpstr>Most popular NoSQL database?</vt:lpstr>
      <vt:lpstr>Ranking DB Engines?</vt:lpstr>
      <vt:lpstr>Ranking DB Engines? NoSQL</vt:lpstr>
      <vt:lpstr>Ranking DB Engines? </vt:lpstr>
      <vt:lpstr>Summary: Schemaless NoSQL Databases</vt:lpstr>
      <vt:lpstr>Summary: Schemaless NoSQL Databases</vt:lpstr>
      <vt:lpstr>Summary: Schemaless NoSQL Databases</vt:lpstr>
      <vt:lpstr>What we need?</vt:lpstr>
      <vt:lpstr>The CAP Theorem</vt:lpstr>
      <vt:lpstr>The CAP Theorem</vt:lpstr>
      <vt:lpstr>The CAP Theorem</vt:lpstr>
      <vt:lpstr>The CAP Theorem</vt:lpstr>
      <vt:lpstr>The CAP Theorem: Why is it important?</vt:lpstr>
      <vt:lpstr>Large-Scale Databases</vt:lpstr>
      <vt:lpstr>Trading-off Consistency</vt:lpstr>
      <vt:lpstr>The ACID properties</vt:lpstr>
      <vt:lpstr>The BASE properties</vt:lpstr>
      <vt:lpstr>Eventual Consistency</vt:lpstr>
      <vt:lpstr>Eventual Consistency: A Main Challenge</vt:lpstr>
      <vt:lpstr>Eventual Consistency: A Facebook Example</vt:lpstr>
      <vt:lpstr>Eventual Consistency: A Facebook Example</vt:lpstr>
      <vt:lpstr>Eventual Consistency: A Facebook Example</vt:lpstr>
      <vt:lpstr>Eventual Consistency: An ATM Example</vt:lpstr>
      <vt:lpstr>Eventual Consistency: An Dropbox Example</vt:lpstr>
      <vt:lpstr>Eventual Consistency: An Dropbox Example</vt:lpstr>
      <vt:lpstr>Dynamic Tradeoff between C and A</vt:lpstr>
      <vt:lpstr>Consistency or Availability</vt:lpstr>
      <vt:lpstr>ACID vs. BASE properties</vt:lpstr>
      <vt:lpstr>SQL vs NoSQL</vt:lpstr>
      <vt:lpstr>Summary</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Shahid Bhatti</dc:creator>
  <cp:lastModifiedBy>Hasan Jamal</cp:lastModifiedBy>
  <cp:revision>374</cp:revision>
  <dcterms:created xsi:type="dcterms:W3CDTF">2019-09-04T10:46:10Z</dcterms:created>
  <dcterms:modified xsi:type="dcterms:W3CDTF">2019-10-18T09:11:56Z</dcterms:modified>
</cp:coreProperties>
</file>